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2" r:id="rId2"/>
    <p:sldId id="306" r:id="rId3"/>
    <p:sldId id="307" r:id="rId4"/>
    <p:sldId id="308" r:id="rId5"/>
    <p:sldId id="269" r:id="rId6"/>
    <p:sldId id="310" r:id="rId7"/>
    <p:sldId id="311" r:id="rId8"/>
    <p:sldId id="312" r:id="rId9"/>
    <p:sldId id="293" r:id="rId10"/>
    <p:sldId id="320" r:id="rId11"/>
    <p:sldId id="309" r:id="rId12"/>
    <p:sldId id="321" r:id="rId13"/>
    <p:sldId id="294" r:id="rId14"/>
    <p:sldId id="319" r:id="rId15"/>
    <p:sldId id="266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BA5"/>
    <a:srgbClr val="133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8"/>
    <p:restoredTop sz="94578"/>
  </p:normalViewPr>
  <p:slideViewPr>
    <p:cSldViewPr snapToGrid="0" snapToObjects="1">
      <p:cViewPr varScale="1">
        <p:scale>
          <a:sx n="108" d="100"/>
          <a:sy n="108" d="100"/>
        </p:scale>
        <p:origin x="9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F2551-E342-3842-96AF-9CE84AB6F9A2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3864F-B42C-9D49-A9E1-599FA4596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0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864F-B42C-9D49-A9E1-599FA45964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0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864F-B42C-9D49-A9E1-599FA4596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00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864F-B42C-9D49-A9E1-599FA4596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3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864F-B42C-9D49-A9E1-599FA4596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864F-B42C-9D49-A9E1-599FA4596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5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9B83-09B2-CC40-BB6A-89E636BE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FB3AA-D76A-FF45-8091-309422CCC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4D50A-7587-2F48-A8CE-3B3ACE6BF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96C5D-8BD3-3142-9864-5CC29B1E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2A691-E539-2C41-985C-3F054573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5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5414-BAD2-F34F-82AB-98C058F7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12BE3C-EFA0-F64A-A1DC-34B5EB485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67CAB-7975-B148-9D3D-18BA28D9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E5B19-750A-AD44-862B-8C8066647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FBE9F-84BD-B44D-88F4-0F80E29A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7230EC-B705-3145-900A-D0F28C4E02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4EC9F-A519-E84F-B395-98F52CC2A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D183B-DCA3-044B-BD24-E06151D8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5AFC1-40FF-1748-A494-64E56F24E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A9D76-6EED-2B40-AF35-39DBC685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1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A14E4-6BAA-2648-AFEE-D14ED679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5FA38-D258-BE4F-B9A9-F7F096B1E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1F99E-B64A-844A-8942-362F91BA7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C7245-471D-CC48-B19C-385C38BE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2E9FC-7F01-2F49-8C99-A1C6F510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1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D059-6547-8347-9300-B52655ED2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FC0A5-102C-2A43-A29F-DC2A0154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09FC4-5839-5D4D-90A0-22AF7F8D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FE321-32A0-1142-8ECA-C0D0C9BB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4A15C-0C89-4D45-992C-05EED6C3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0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1C7C8-3AE9-D54C-9705-2ECE286B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BEB58-A5BF-ED40-A7CD-BFA98827D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3114A-070C-2345-A3AC-E5C3BDE8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FFFE4-7FE9-014A-876B-F8C09FFC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EC5D9-C882-D642-BBFC-5E530BA76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D21CA-AE8D-524B-BBDB-2624ACBF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2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C4F8-6E39-324E-9010-1A892347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EEFEE-0B6B-BF42-BB6B-0E628DBA3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F71C4-246B-DB4B-A136-2C5DFF904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A9F2C-342A-9A4B-9BB7-31B7C5933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03EDC-ED67-5247-AB39-D8967A126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01699B-9E1D-9343-BB80-082FB4EEB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159B4A-385A-7B45-9F5F-67E0F17E2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01358A-655E-D44B-B343-5D3BDE23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2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98BE2-102E-0549-AE9F-5319D994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C2940D-9AE6-5B47-86B7-95D2D52F1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E5D56-8D78-D841-8687-DEFA8EC5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0CEE0-5945-3046-B0DA-69713140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6A5EF-13A8-A546-9996-453116F9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9727B-8234-0044-92CE-1F44AC01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7EBE-2AA5-894E-A1D5-7B37EB9B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8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0800-F2A6-DB41-AAEC-692B6C94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F8453-F7CA-4B4D-9474-0ADBB4581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0B86C-60B8-BD40-9955-57661104D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D6D28-77A9-6E46-90CD-835797CA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36E24-5CCB-FA42-969B-75A1BE12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5F2DF-17F9-EA40-98F9-7252649B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4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11A5-2E24-694F-BA21-2DD1E147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3E2DD6-6114-134C-B27B-DCBB6B2D8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29053-893E-AC49-AE85-CD1AC20C2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AE2D0-564A-D848-878E-8F89D652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2CA95-D93A-D94B-AEBC-80825F26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3AB7E-C2B3-8045-873A-31D9BA14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0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E0DFA-D66E-554C-876C-8954E5BA3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A050E-EC40-EC49-A8E9-86CE4CE95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3BCFA-225D-E746-89E9-1197BD2AF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C7DFC-36EE-054E-9BC8-E778C0F98C9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F396-B880-C04C-B973-1DA4815FD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7CA54-FB48-E348-8EBC-57164ADA2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EFDBE-E959-9B4D-B2C4-44E9F9691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audio" Target="../media/media12.m4a"/><Relationship Id="rId16" Type="http://schemas.openxmlformats.org/officeDocument/2006/relationships/image" Target="../media/image3.png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11" Type="http://schemas.openxmlformats.org/officeDocument/2006/relationships/image" Target="../media/image30.emf"/><Relationship Id="rId5" Type="http://schemas.openxmlformats.org/officeDocument/2006/relationships/image" Target="../media/image1.png"/><Relationship Id="rId15" Type="http://schemas.openxmlformats.org/officeDocument/2006/relationships/image" Target="../media/image34.emf"/><Relationship Id="rId10" Type="http://schemas.openxmlformats.org/officeDocument/2006/relationships/image" Target="../media/image29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A7B35-0263-EF4C-8645-8306BDF7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967" y="1612941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Fish Stocks Forecasting using     Linear Inverse Model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Gian Giacomo Navarra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93B0B9CD-F2A6-D54C-93AF-481AA3DA5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026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E5EC03C8-28E3-6044-8563-B09E4E7F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17" y="5266468"/>
            <a:ext cx="1656491" cy="159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524772-9819-994C-AA62-D13649FFC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6"/>
    </mc:Choice>
    <mc:Fallback xmlns="">
      <p:transition spd="slow" advTm="1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0787-35C9-C843-9C2C-0060EB20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210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DE72F-6959-8446-86C7-05E0A857A25D}"/>
              </a:ext>
            </a:extLst>
          </p:cNvPr>
          <p:cNvSpPr txBox="1"/>
          <p:nvPr/>
        </p:nvSpPr>
        <p:spPr>
          <a:xfrm>
            <a:off x="-4976858" y="3324864"/>
            <a:ext cx="10410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44C5B-3AA7-4542-B87E-9BE1775D8005}"/>
              </a:ext>
            </a:extLst>
          </p:cNvPr>
          <p:cNvSpPr txBox="1"/>
          <p:nvPr/>
        </p:nvSpPr>
        <p:spPr>
          <a:xfrm>
            <a:off x="4936434" y="5013705"/>
            <a:ext cx="495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4BA5"/>
                </a:solidFill>
              </a:rPr>
              <a:t>Negative values = LIM Forecast is bad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E27E30-229A-B848-BF0B-B0932B066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60" y="1688406"/>
            <a:ext cx="3535878" cy="2563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F45F4B-E63F-7140-A74D-459D23521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128" y="1736876"/>
            <a:ext cx="3402180" cy="2466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E5BCDD-71BC-8B46-A356-E03C62D26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262" y="1743718"/>
            <a:ext cx="3535878" cy="2563750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4BA69070-CF2E-2642-8E53-D4C3629A9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2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D8EA8440-0F5A-5E4E-8A45-66E1374B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D13F30-FA1B-0C40-8268-1B3A779FD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F9F3565-6584-1A41-B9AE-6C1E08A3BFD4}"/>
              </a:ext>
            </a:extLst>
          </p:cNvPr>
          <p:cNvSpPr txBox="1">
            <a:spLocks/>
          </p:cNvSpPr>
          <p:nvPr/>
        </p:nvSpPr>
        <p:spPr>
          <a:xfrm>
            <a:off x="261933" y="-56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Comparing     Fish LIM Forecast    vs.    Persistence skill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E589BB-EB8B-FF47-88CE-40A4D8414A17}"/>
              </a:ext>
            </a:extLst>
          </p:cNvPr>
          <p:cNvSpPr txBox="1"/>
          <p:nvPr/>
        </p:nvSpPr>
        <p:spPr>
          <a:xfrm>
            <a:off x="1513064" y="1290792"/>
            <a:ext cx="15785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AFD14-58A3-6A42-BCA2-064860E55849}"/>
              </a:ext>
            </a:extLst>
          </p:cNvPr>
          <p:cNvSpPr txBox="1"/>
          <p:nvPr/>
        </p:nvSpPr>
        <p:spPr>
          <a:xfrm>
            <a:off x="5188174" y="1290792"/>
            <a:ext cx="1578560" cy="369332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AF288-03AD-D64A-B143-4DD933FDCF33}"/>
              </a:ext>
            </a:extLst>
          </p:cNvPr>
          <p:cNvSpPr txBox="1"/>
          <p:nvPr/>
        </p:nvSpPr>
        <p:spPr>
          <a:xfrm>
            <a:off x="8987907" y="1296355"/>
            <a:ext cx="157856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FAO Data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A21E8E-000A-CE42-9823-C8D7A48B84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039" t="74732" r="12871" b="14524"/>
          <a:stretch/>
        </p:blipFill>
        <p:spPr>
          <a:xfrm>
            <a:off x="4532243" y="4928723"/>
            <a:ext cx="331304" cy="63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6"/>
    </mc:Choice>
    <mc:Fallback xmlns="">
      <p:transition spd="slow" advTm="1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7E5D1-70A1-C34F-B606-18CCE2A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35" y="1746619"/>
            <a:ext cx="4427621" cy="19932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>
                <a:latin typeface="+mn-lt"/>
              </a:rPr>
              <a:t>SST Forecasting skill increases with Coupling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C7662-AFA2-8048-A0F6-81D2745827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91" b="20965"/>
          <a:stretch/>
        </p:blipFill>
        <p:spPr>
          <a:xfrm>
            <a:off x="4443164" y="2536141"/>
            <a:ext cx="8016571" cy="2313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26F646-883E-7140-A2BE-2C115B9C44A5}"/>
              </a:ext>
            </a:extLst>
          </p:cNvPr>
          <p:cNvSpPr txBox="1"/>
          <p:nvPr/>
        </p:nvSpPr>
        <p:spPr>
          <a:xfrm>
            <a:off x="4417162" y="5174665"/>
            <a:ext cx="77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coupling of the North Pacific with the tropics increases the physical forecasting Skill up to 1 year for the SST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D5754888-2DD4-AE4A-913B-EA9136E03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2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8A5736EE-78EC-4549-BAE2-8BD3FD57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AB32BC-114C-7E40-9D41-9528CB828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A73F87-7FD8-AC49-BC12-651F9399FD8C}"/>
              </a:ext>
            </a:extLst>
          </p:cNvPr>
          <p:cNvSpPr txBox="1"/>
          <p:nvPr/>
        </p:nvSpPr>
        <p:spPr>
          <a:xfrm>
            <a:off x="4695356" y="107163"/>
            <a:ext cx="740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Difference in SST Skill  =   Coupled         </a:t>
            </a:r>
            <a:r>
              <a:rPr lang="en-US" sz="3600" b="1" dirty="0"/>
              <a:t>– </a:t>
            </a:r>
            <a:r>
              <a:rPr lang="en-US" sz="2400" b="1" dirty="0"/>
              <a:t>      Uncoupled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32D03D-642B-914F-AF25-C792611EAFFD}"/>
              </a:ext>
            </a:extLst>
          </p:cNvPr>
          <p:cNvSpPr txBox="1"/>
          <p:nvPr/>
        </p:nvSpPr>
        <p:spPr>
          <a:xfrm>
            <a:off x="5489790" y="2115315"/>
            <a:ext cx="266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4BA5"/>
                </a:solidFill>
              </a:rPr>
              <a:t>Monthly Raw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31B2B4-DEA4-CD4E-AD7A-B9A981740DA4}"/>
              </a:ext>
            </a:extLst>
          </p:cNvPr>
          <p:cNvSpPr txBox="1"/>
          <p:nvPr/>
        </p:nvSpPr>
        <p:spPr>
          <a:xfrm>
            <a:off x="8520729" y="2094896"/>
            <a:ext cx="290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4BA5"/>
                </a:solidFill>
              </a:rPr>
              <a:t>6-year Lowpass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0A0CB-84AF-F94E-B068-99E8198FCE20}"/>
              </a:ext>
            </a:extLst>
          </p:cNvPr>
          <p:cNvSpPr txBox="1"/>
          <p:nvPr/>
        </p:nvSpPr>
        <p:spPr>
          <a:xfrm rot="16200000">
            <a:off x="3973281" y="3333616"/>
            <a:ext cx="26636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Month of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1B3387-F5A3-7449-BDF6-603DE9ABB707}"/>
              </a:ext>
            </a:extLst>
          </p:cNvPr>
          <p:cNvSpPr txBox="1"/>
          <p:nvPr/>
        </p:nvSpPr>
        <p:spPr>
          <a:xfrm>
            <a:off x="5478803" y="4659051"/>
            <a:ext cx="65641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Forecast Lead Time (months)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C89D29-57C7-F140-AD59-115E6D300A2E}"/>
              </a:ext>
            </a:extLst>
          </p:cNvPr>
          <p:cNvSpPr txBox="1"/>
          <p:nvPr/>
        </p:nvSpPr>
        <p:spPr>
          <a:xfrm>
            <a:off x="7776068" y="732053"/>
            <a:ext cx="15785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North Pacific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4E4CEC-51F7-604D-A1CC-24176C59E240}"/>
              </a:ext>
            </a:extLst>
          </p:cNvPr>
          <p:cNvSpPr txBox="1"/>
          <p:nvPr/>
        </p:nvSpPr>
        <p:spPr>
          <a:xfrm>
            <a:off x="7776068" y="1100288"/>
            <a:ext cx="1578560" cy="646331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Tropical Pacific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5845E5-604E-124B-A12A-FB397945EE3D}"/>
              </a:ext>
            </a:extLst>
          </p:cNvPr>
          <p:cNvSpPr txBox="1"/>
          <p:nvPr/>
        </p:nvSpPr>
        <p:spPr>
          <a:xfrm>
            <a:off x="10257208" y="727104"/>
            <a:ext cx="157856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North Pacific Only</a:t>
            </a:r>
          </a:p>
        </p:txBody>
      </p:sp>
    </p:spTree>
    <p:extLst>
      <p:ext uri="{BB962C8B-B14F-4D97-AF65-F5344CB8AC3E}">
        <p14:creationId xmlns:p14="http://schemas.microsoft.com/office/powerpoint/2010/main" val="33444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0"/>
    </mc:Choice>
    <mc:Fallback xmlns="">
      <p:transition spd="slow" advTm="11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7E5D1-70A1-C34F-B606-18CCE2A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35" y="1746619"/>
            <a:ext cx="4427621" cy="19932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/>
              <a:t>Fish Forecast</a:t>
            </a:r>
            <a:br>
              <a:rPr lang="en-US" sz="4800" dirty="0"/>
            </a:br>
            <a:r>
              <a:rPr lang="en-US" sz="4800" b="1" u="sng" cap="small" dirty="0"/>
              <a:t>Coupled Case </a:t>
            </a:r>
            <a:r>
              <a:rPr lang="en-US" sz="4800" b="1" dirty="0"/>
              <a:t>= </a:t>
            </a:r>
            <a:r>
              <a:rPr lang="en-US" sz="4800" dirty="0"/>
              <a:t>Tropical Pacific influences the North Pacific</a:t>
            </a:r>
            <a:endParaRPr lang="en-US" sz="4800" b="1" dirty="0">
              <a:latin typeface="+mn-lt"/>
            </a:endParaRP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D5754888-2DD4-AE4A-913B-EA9136E03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2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8A5736EE-78EC-4549-BAE2-8BD3FD57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B0C3F-7ADA-2C42-A1C4-AFC388D5B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161" y="-1287544"/>
            <a:ext cx="3354420" cy="4346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D7E9F-C15E-8648-A64A-FCF9678B4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8133" y="-1244600"/>
            <a:ext cx="3354420" cy="4346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4CC7A8-222D-5545-A591-3D36624748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8404" y="-1318364"/>
            <a:ext cx="3354420" cy="4346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43F43-0EC6-004D-8E36-36CE43A8D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4525" y="362983"/>
            <a:ext cx="3502295" cy="4538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15C5F-B6A7-2540-944C-DEE8360356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4188" y="445836"/>
            <a:ext cx="3354421" cy="43465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E7862C-B929-C641-B3C2-06DAA77D29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7254" y="315232"/>
            <a:ext cx="3502295" cy="4538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69CE2-9CD1-6146-B099-C1432464F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5212" y="2135466"/>
            <a:ext cx="3460922" cy="44845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6D373-0C37-934C-A0D1-187327D86F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11008" y="2136422"/>
            <a:ext cx="3477601" cy="45061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580C88-085F-C649-89A6-4368A5C6FA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03339" y="2133828"/>
            <a:ext cx="3462186" cy="44862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BEFAEF-50DD-CA49-AD03-312FF1690707}"/>
              </a:ext>
            </a:extLst>
          </p:cNvPr>
          <p:cNvSpPr txBox="1"/>
          <p:nvPr/>
        </p:nvSpPr>
        <p:spPr>
          <a:xfrm>
            <a:off x="4931989" y="5290015"/>
            <a:ext cx="15785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76810C-9286-6240-903F-09297620644D}"/>
              </a:ext>
            </a:extLst>
          </p:cNvPr>
          <p:cNvSpPr txBox="1"/>
          <p:nvPr/>
        </p:nvSpPr>
        <p:spPr>
          <a:xfrm>
            <a:off x="7322118" y="5295616"/>
            <a:ext cx="1578560" cy="369332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4186DB-67E3-2E4B-89D8-40492E7DB246}"/>
              </a:ext>
            </a:extLst>
          </p:cNvPr>
          <p:cNvSpPr txBox="1"/>
          <p:nvPr/>
        </p:nvSpPr>
        <p:spPr>
          <a:xfrm>
            <a:off x="9659121" y="5265423"/>
            <a:ext cx="157856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FAO Data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7E21744-4E45-0D4B-80FF-1D5DC2046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9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29"/>
    </mc:Choice>
    <mc:Fallback>
      <p:transition spd="slow" advTm="6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6AED30D-AB92-B947-A456-2D818C3558D8}"/>
              </a:ext>
            </a:extLst>
          </p:cNvPr>
          <p:cNvSpPr txBox="1">
            <a:spLocks/>
          </p:cNvSpPr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Improvement in Skill from Persistence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9E67FF-FBF3-8C44-A3DB-A5B1824D8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223" y="2746983"/>
            <a:ext cx="3417577" cy="24779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C2C340F-5EB8-A24C-9027-4B4DA857A2CB}"/>
              </a:ext>
            </a:extLst>
          </p:cNvPr>
          <p:cNvSpPr txBox="1"/>
          <p:nvPr/>
        </p:nvSpPr>
        <p:spPr>
          <a:xfrm>
            <a:off x="3195178" y="2278049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Fish LIM Forecast Skill – Persistence Skill</a:t>
            </a:r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A23F91B4-B417-5447-83EF-D1FBBD46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29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C7A4750F-4773-A24E-8EFA-C59429C5F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381" y="54415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F4C4DE-C236-374C-9F95-443CF82BE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F7B598-E124-8E4A-A700-13A358580AE8}"/>
              </a:ext>
            </a:extLst>
          </p:cNvPr>
          <p:cNvSpPr txBox="1"/>
          <p:nvPr/>
        </p:nvSpPr>
        <p:spPr>
          <a:xfrm>
            <a:off x="1721474" y="5460561"/>
            <a:ext cx="15785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E83222-3A73-994B-9DD2-8965E547D0CD}"/>
              </a:ext>
            </a:extLst>
          </p:cNvPr>
          <p:cNvSpPr txBox="1"/>
          <p:nvPr/>
        </p:nvSpPr>
        <p:spPr>
          <a:xfrm>
            <a:off x="5437947" y="5460561"/>
            <a:ext cx="1578560" cy="369332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ECE8E2-415A-3F48-B718-3E47A6D88F9C}"/>
              </a:ext>
            </a:extLst>
          </p:cNvPr>
          <p:cNvSpPr txBox="1"/>
          <p:nvPr/>
        </p:nvSpPr>
        <p:spPr>
          <a:xfrm>
            <a:off x="8950331" y="5460561"/>
            <a:ext cx="157856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FAO Data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CB4A1-F68D-5E45-B0D4-D76099A6B3D9}"/>
              </a:ext>
            </a:extLst>
          </p:cNvPr>
          <p:cNvSpPr txBox="1"/>
          <p:nvPr/>
        </p:nvSpPr>
        <p:spPr>
          <a:xfrm>
            <a:off x="3518451" y="6062255"/>
            <a:ext cx="5731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Fish LIM is better than persistence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F0E4777-7FA9-1049-867A-935A68858C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628" t="8114" r="13857" b="80920"/>
          <a:stretch/>
        </p:blipFill>
        <p:spPr>
          <a:xfrm>
            <a:off x="4385326" y="5976735"/>
            <a:ext cx="176587" cy="558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50177B-FE93-6247-A1D1-88A04D7D4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5778" y="2771369"/>
            <a:ext cx="3541193" cy="2565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6D8864-17D2-EE41-BA75-A4235658FB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935" y="2787520"/>
            <a:ext cx="3327365" cy="24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8"/>
    </mc:Choice>
    <mc:Fallback xmlns="">
      <p:transition spd="slow" advTm="1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F5AA5-D8A3-F340-8C4F-B342B3191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4" y="384441"/>
            <a:ext cx="10515599" cy="93268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Contribution of Physics to the Fish LIM skill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BA99E-EB5D-CF4E-A445-AEE8DF407CD2}"/>
              </a:ext>
            </a:extLst>
          </p:cNvPr>
          <p:cNvSpPr txBox="1"/>
          <p:nvPr/>
        </p:nvSpPr>
        <p:spPr>
          <a:xfrm>
            <a:off x="3125323" y="5976034"/>
            <a:ext cx="691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confirm the impact of the physical part we re-run the LIM but setting to zero the interaction terms between the physical part and biology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D36971A7-80C3-794F-B51F-7A4FCE663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8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9AC24222-620E-824C-B3E0-383EBB43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8A698C-BA9E-014E-B0E2-10496625AE1E}"/>
              </a:ext>
            </a:extLst>
          </p:cNvPr>
          <p:cNvSpPr txBox="1"/>
          <p:nvPr/>
        </p:nvSpPr>
        <p:spPr>
          <a:xfrm>
            <a:off x="1325476" y="5303065"/>
            <a:ext cx="15785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24BAE-BC58-9047-9E6E-7CBA709A9563}"/>
              </a:ext>
            </a:extLst>
          </p:cNvPr>
          <p:cNvSpPr txBox="1"/>
          <p:nvPr/>
        </p:nvSpPr>
        <p:spPr>
          <a:xfrm>
            <a:off x="5164828" y="5351354"/>
            <a:ext cx="1578560" cy="369332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46E286-C2C4-0A45-93E4-D8F0BD0E6135}"/>
              </a:ext>
            </a:extLst>
          </p:cNvPr>
          <p:cNvSpPr txBox="1"/>
          <p:nvPr/>
        </p:nvSpPr>
        <p:spPr>
          <a:xfrm>
            <a:off x="8950331" y="5351354"/>
            <a:ext cx="157856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FAO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89FB1B-73AF-5F46-A395-3F5542FA5B20}"/>
              </a:ext>
            </a:extLst>
          </p:cNvPr>
          <p:cNvSpPr txBox="1"/>
          <p:nvPr/>
        </p:nvSpPr>
        <p:spPr>
          <a:xfrm>
            <a:off x="3125323" y="2173989"/>
            <a:ext cx="6896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Fish LIM Forecast Skill (all)  –  Fish LIM Forecast Skill (no physics)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CC3858-AEB4-0D47-A2C3-EBC3965A0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4" y="2469387"/>
            <a:ext cx="3894713" cy="2821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B22EE-98E6-1046-8C67-341EDE6AD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4933" y="2485713"/>
            <a:ext cx="3894713" cy="28212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C2E9E4-98F6-7149-A05E-F07D64578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0701" y="2469387"/>
            <a:ext cx="3819490" cy="2766799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D2F399C-8366-9343-8D99-D906B2D70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7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56"/>
    </mc:Choice>
    <mc:Fallback>
      <p:transition spd="slow" advTm="5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7AD7-11F6-4E45-BA02-34501D73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Summary &amp;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90FBE-4020-FE46-ADC9-A6954FF62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4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-The Fish, SST, and SSH Linear Inverse Model is able to forecast Fish Indicators beyond the persistence timescale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-The physical coupling between North Pacific and Tropical Pacific is a key source of predictability for Fish Indicators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-Results from the Fish LIM will be compared to a Fish ML model.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DE525-53EC-BB43-A913-054EFFE9D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6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3594E167-F8D9-7448-82E7-22541D3D9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21121E-6F6B-4841-B3E7-42D4CD479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69"/>
    </mc:Choice>
    <mc:Fallback xmlns="">
      <p:transition spd="slow" advTm="5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9EE5E9-DCCA-AF4E-AE91-A9F2849F8D27}"/>
              </a:ext>
            </a:extLst>
          </p:cNvPr>
          <p:cNvSpPr txBox="1"/>
          <p:nvPr/>
        </p:nvSpPr>
        <p:spPr>
          <a:xfrm>
            <a:off x="2732087" y="768489"/>
            <a:ext cx="61360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Thank you for the attention. </a:t>
            </a:r>
          </a:p>
          <a:p>
            <a:pPr algn="ctr"/>
            <a:endParaRPr lang="en-US" sz="4000" dirty="0">
              <a:solidFill>
                <a:srgbClr val="0070C0"/>
              </a:solidFill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 Questions?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FCA03492-0572-9A43-93E1-284EF36A9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5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DB9C7BD0-C15B-4C4D-AEDC-FC71AE56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2C18EA-BBA1-1D4F-8A8E-4A08B7210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"/>
    </mc:Choice>
    <mc:Fallback xmlns="">
      <p:transition spd="slow" advTm="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7E5D1-70A1-C34F-B606-18CCE2A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60" y="191561"/>
            <a:ext cx="3890864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Kuroshio-Oyashio  Extension (KOE)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2EA5054-3B33-6448-B5E1-58478844F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363" y="0"/>
            <a:ext cx="6631341" cy="5438040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5E1C9D75-FF3A-7A44-BB7B-B96A4A476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2050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FE221F73-9FE1-0149-B06E-285609D0E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500647"/>
            <a:ext cx="1376362" cy="13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E9E790-8DC2-BF40-840B-EB6D559F4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ECFF8-9112-EA43-B173-821903FCA443}"/>
              </a:ext>
            </a:extLst>
          </p:cNvPr>
          <p:cNvSpPr txBox="1"/>
          <p:nvPr/>
        </p:nvSpPr>
        <p:spPr>
          <a:xfrm>
            <a:off x="8817429" y="2858768"/>
            <a:ext cx="175415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AVISO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Mean Eddy Kinetic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33D0F-8B2F-D345-A328-8457F8EDF7AB}"/>
              </a:ext>
            </a:extLst>
          </p:cNvPr>
          <p:cNvSpPr txBox="1"/>
          <p:nvPr/>
        </p:nvSpPr>
        <p:spPr>
          <a:xfrm>
            <a:off x="8817429" y="361274"/>
            <a:ext cx="1754155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AVISO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Mean Sea Surface Height &amp; Topography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0E2D88-1F54-EE44-A6A5-D42C2DFBCCC5}"/>
              </a:ext>
            </a:extLst>
          </p:cNvPr>
          <p:cNvSpPr txBox="1"/>
          <p:nvPr/>
        </p:nvSpPr>
        <p:spPr>
          <a:xfrm>
            <a:off x="5490491" y="5746341"/>
            <a:ext cx="5325147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600" dirty="0">
                <a:solidFill>
                  <a:schemeClr val="bg1"/>
                </a:solidFill>
              </a:rPr>
              <a:t>KOE is a hot spot for marine ecosystems dynamics and fish populations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2A42B9-8282-524E-8276-E047C8E1024B}"/>
              </a:ext>
            </a:extLst>
          </p:cNvPr>
          <p:cNvSpPr txBox="1"/>
          <p:nvPr/>
        </p:nvSpPr>
        <p:spPr>
          <a:xfrm>
            <a:off x="9096790" y="5315979"/>
            <a:ext cx="1695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Yang et al. 2017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63A790-676A-D54D-A11A-D7D335D6F478}"/>
              </a:ext>
            </a:extLst>
          </p:cNvPr>
          <p:cNvSpPr txBox="1"/>
          <p:nvPr/>
        </p:nvSpPr>
        <p:spPr>
          <a:xfrm rot="16200000">
            <a:off x="10852288" y="953822"/>
            <a:ext cx="1695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[meters]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83AB96-001B-D64C-B68E-B12FB54A3446}"/>
              </a:ext>
            </a:extLst>
          </p:cNvPr>
          <p:cNvSpPr txBox="1"/>
          <p:nvPr/>
        </p:nvSpPr>
        <p:spPr>
          <a:xfrm rot="16200000">
            <a:off x="10840884" y="3244333"/>
            <a:ext cx="1695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[J/m^3]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35"/>
    </mc:Choice>
    <mc:Fallback xmlns="">
      <p:transition spd="slow" advTm="36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7E5D1-70A1-C34F-B606-18CCE2A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04" y="-390661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Pacific Decadal Oscillation (PDO)</a:t>
            </a:r>
          </a:p>
        </p:txBody>
      </p:sp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47FC9D75-6194-7C4F-ACA4-FC3BCB3B9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597"/>
          <a:stretch/>
        </p:blipFill>
        <p:spPr>
          <a:xfrm>
            <a:off x="5213900" y="3620406"/>
            <a:ext cx="5325146" cy="1733447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76CAD76F-2A27-6947-BD8B-BDFB8AF3A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EE4133-674F-D642-86B2-7D0DB2270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81A9D-E90E-554E-ADCB-8FE5ACBDE8C5}"/>
              </a:ext>
            </a:extLst>
          </p:cNvPr>
          <p:cNvSpPr txBox="1"/>
          <p:nvPr/>
        </p:nvSpPr>
        <p:spPr>
          <a:xfrm>
            <a:off x="4884001" y="327233"/>
            <a:ext cx="5325147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600" dirty="0">
                <a:solidFill>
                  <a:schemeClr val="bg1"/>
                </a:solidFill>
              </a:rPr>
              <a:t>Climate modes such as PDO influence the KOE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7BD28-630C-F140-9040-75B48663413F}"/>
              </a:ext>
            </a:extLst>
          </p:cNvPr>
          <p:cNvSpPr txBox="1"/>
          <p:nvPr/>
        </p:nvSpPr>
        <p:spPr>
          <a:xfrm>
            <a:off x="5663682" y="1548891"/>
            <a:ext cx="452564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kern="1600" dirty="0">
                <a:solidFill>
                  <a:schemeClr val="bg1"/>
                </a:solidFill>
              </a:rPr>
              <a:t>(1) LOCAL Changes in Mixing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C015DD-C385-B44F-BFAD-AA6DAC66AFC6}"/>
              </a:ext>
            </a:extLst>
          </p:cNvPr>
          <p:cNvSpPr txBox="1"/>
          <p:nvPr/>
        </p:nvSpPr>
        <p:spPr>
          <a:xfrm>
            <a:off x="5683506" y="2245456"/>
            <a:ext cx="4525642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kern="1600" dirty="0">
                <a:solidFill>
                  <a:schemeClr val="bg1"/>
                </a:solidFill>
              </a:rPr>
              <a:t>(2) REMOTE Propagation of Rossby Waves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09C19E-0551-E54D-91D1-D93157248153}"/>
              </a:ext>
            </a:extLst>
          </p:cNvPr>
          <p:cNvSpPr txBox="1"/>
          <p:nvPr/>
        </p:nvSpPr>
        <p:spPr>
          <a:xfrm>
            <a:off x="5360504" y="3620406"/>
            <a:ext cx="179567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kern="1600" dirty="0"/>
              <a:t>KE Index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51B096D1-D909-8142-AAF2-F74A0BA62539}"/>
              </a:ext>
            </a:extLst>
          </p:cNvPr>
          <p:cNvSpPr/>
          <p:nvPr/>
        </p:nvSpPr>
        <p:spPr>
          <a:xfrm>
            <a:off x="7454348" y="3076453"/>
            <a:ext cx="762000" cy="491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9EF44F7E-E616-4043-B13A-6B2A59E356DC}"/>
              </a:ext>
            </a:extLst>
          </p:cNvPr>
          <p:cNvSpPr/>
          <p:nvPr/>
        </p:nvSpPr>
        <p:spPr>
          <a:xfrm>
            <a:off x="7454348" y="5498963"/>
            <a:ext cx="762000" cy="491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4E6DB9-8E14-BB4E-9AD4-3CEABBAEDEC7}"/>
              </a:ext>
            </a:extLst>
          </p:cNvPr>
          <p:cNvSpPr txBox="1"/>
          <p:nvPr/>
        </p:nvSpPr>
        <p:spPr>
          <a:xfrm>
            <a:off x="5460277" y="6098795"/>
            <a:ext cx="49099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kern="1600" dirty="0"/>
              <a:t>Stable State = Stronger KOE eastward transport and shift to the North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0F9C49-8D42-374B-B3BC-85BD87DF5983}"/>
              </a:ext>
            </a:extLst>
          </p:cNvPr>
          <p:cNvSpPr txBox="1"/>
          <p:nvPr/>
        </p:nvSpPr>
        <p:spPr>
          <a:xfrm>
            <a:off x="5956851" y="4042589"/>
            <a:ext cx="1577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solidFill>
                  <a:srgbClr val="0070C0"/>
                </a:solidFill>
              </a:rPr>
              <a:t>+ stable state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35942F-1A8E-7F42-9D68-20533A81B726}"/>
              </a:ext>
            </a:extLst>
          </p:cNvPr>
          <p:cNvSpPr txBox="1"/>
          <p:nvPr/>
        </p:nvSpPr>
        <p:spPr>
          <a:xfrm>
            <a:off x="7315198" y="4802582"/>
            <a:ext cx="1815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600" dirty="0">
                <a:solidFill>
                  <a:srgbClr val="0070C0"/>
                </a:solidFill>
              </a:rPr>
              <a:t>-</a:t>
            </a:r>
            <a:r>
              <a:rPr lang="en-US" sz="1800" b="1" kern="1600" dirty="0">
                <a:solidFill>
                  <a:srgbClr val="0070C0"/>
                </a:solidFill>
              </a:rPr>
              <a:t> unstable state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35"/>
    </mc:Choice>
    <mc:Fallback xmlns="">
      <p:transition spd="slow" advTm="5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7E5D1-70A1-C34F-B606-18CCE2A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29104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it important?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CB230A2-638E-F044-939E-56EFF44BD2A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31" y="257045"/>
            <a:ext cx="7496300" cy="4601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DF834-DA04-1440-8F51-63E768D250E0}"/>
              </a:ext>
            </a:extLst>
          </p:cNvPr>
          <p:cNvSpPr txBox="1"/>
          <p:nvPr/>
        </p:nvSpPr>
        <p:spPr>
          <a:xfrm>
            <a:off x="5035138" y="4888980"/>
            <a:ext cx="5474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Bograd</a:t>
            </a:r>
            <a:r>
              <a:rPr lang="en-US" sz="1200" dirty="0"/>
              <a:t> et al. 2019) The North Pacific Social–Ecological–Environmental System (FUTURE schematic).</a:t>
            </a:r>
          </a:p>
          <a:p>
            <a:endParaRPr lang="en-US" dirty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F0F34910-6BB4-B744-ABB3-CE2C42B21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4098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E4BACE8E-0536-CF42-BC53-78ED477E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399463-8BE2-E545-8FA3-15EA19DD6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66"/>
    </mc:Choice>
    <mc:Fallback xmlns="">
      <p:transition spd="slow" advTm="3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B128-60E7-1640-BD3B-55FFCE96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39" y="-106878"/>
            <a:ext cx="10953643" cy="1325563"/>
          </a:xfrm>
        </p:spPr>
        <p:txBody>
          <a:bodyPr/>
          <a:lstStyle/>
          <a:p>
            <a:r>
              <a:rPr lang="en-US" dirty="0"/>
              <a:t>An Empirical Dynamical Model to Forecast Fish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18524F-5DBB-1447-BCAD-3345EBA919B7}"/>
                  </a:ext>
                </a:extLst>
              </p:cNvPr>
              <p:cNvSpPr txBox="1"/>
              <p:nvPr/>
            </p:nvSpPr>
            <p:spPr>
              <a:xfrm>
                <a:off x="2755900" y="4088324"/>
                <a:ext cx="81989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 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18524F-5DBB-1447-BCAD-3345EBA91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900" y="4088324"/>
                <a:ext cx="8198922" cy="430887"/>
              </a:xfrm>
              <a:prstGeom prst="rect">
                <a:avLst/>
              </a:prstGeom>
              <a:blipFill>
                <a:blip r:embed="rId4"/>
                <a:stretch>
                  <a:fillRect t="-11765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6DA882B-F32B-FC4A-BEE8-B3114BABF024}"/>
              </a:ext>
            </a:extLst>
          </p:cNvPr>
          <p:cNvCxnSpPr>
            <a:cxnSpLocks/>
          </p:cNvCxnSpPr>
          <p:nvPr/>
        </p:nvCxnSpPr>
        <p:spPr>
          <a:xfrm flipH="1">
            <a:off x="4572083" y="1447793"/>
            <a:ext cx="451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BC8735-A25B-9049-878C-4054A0B1CC1E}"/>
              </a:ext>
            </a:extLst>
          </p:cNvPr>
          <p:cNvCxnSpPr>
            <a:cxnSpLocks/>
          </p:cNvCxnSpPr>
          <p:nvPr/>
        </p:nvCxnSpPr>
        <p:spPr>
          <a:xfrm flipH="1">
            <a:off x="4556749" y="1776755"/>
            <a:ext cx="451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A84D13-2A7A-334E-BED8-CA78054F8B59}"/>
              </a:ext>
            </a:extLst>
          </p:cNvPr>
          <p:cNvCxnSpPr>
            <a:cxnSpLocks/>
          </p:cNvCxnSpPr>
          <p:nvPr/>
        </p:nvCxnSpPr>
        <p:spPr>
          <a:xfrm flipH="1">
            <a:off x="4556749" y="2093019"/>
            <a:ext cx="451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282363-BACF-8648-B801-B337A89CA8D5}"/>
              </a:ext>
            </a:extLst>
          </p:cNvPr>
          <p:cNvSpPr txBox="1"/>
          <p:nvPr/>
        </p:nvSpPr>
        <p:spPr>
          <a:xfrm>
            <a:off x="5023345" y="1263128"/>
            <a:ext cx="155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Fish Indicators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EC014-8B91-234E-BBF2-EA0747D9FCD8}"/>
              </a:ext>
            </a:extLst>
          </p:cNvPr>
          <p:cNvSpPr txBox="1"/>
          <p:nvPr/>
        </p:nvSpPr>
        <p:spPr>
          <a:xfrm>
            <a:off x="5025628" y="1592089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C2283-C32F-4240-91DB-A1403AA7F3FA}"/>
              </a:ext>
            </a:extLst>
          </p:cNvPr>
          <p:cNvSpPr txBox="1"/>
          <p:nvPr/>
        </p:nvSpPr>
        <p:spPr>
          <a:xfrm>
            <a:off x="5008796" y="1901193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133C1-3416-374C-BBA2-8E646A5D1759}"/>
                  </a:ext>
                </a:extLst>
              </p:cNvPr>
              <p:cNvSpPr txBox="1"/>
              <p:nvPr/>
            </p:nvSpPr>
            <p:spPr>
              <a:xfrm>
                <a:off x="3664227" y="1261700"/>
                <a:ext cx="1017832" cy="972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133C1-3416-374C-BBA2-8E646A5D1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227" y="1261700"/>
                <a:ext cx="1017832" cy="972702"/>
              </a:xfrm>
              <a:prstGeom prst="rect">
                <a:avLst/>
              </a:prstGeom>
              <a:blipFill>
                <a:blip r:embed="rId5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EC717A-A68A-B34A-8E2D-4E84569721D2}"/>
                  </a:ext>
                </a:extLst>
              </p:cNvPr>
              <p:cNvSpPr txBox="1"/>
              <p:nvPr/>
            </p:nvSpPr>
            <p:spPr>
              <a:xfrm>
                <a:off x="2969161" y="2674918"/>
                <a:ext cx="1804640" cy="701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EC717A-A68A-B34A-8E2D-4E8456972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161" y="2674918"/>
                <a:ext cx="1804640" cy="701218"/>
              </a:xfrm>
              <a:prstGeom prst="rect">
                <a:avLst/>
              </a:prstGeom>
              <a:blipFill>
                <a:blip r:embed="rId6"/>
                <a:stretch>
                  <a:fillRect l="-2098" t="-3571" r="-349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663408-1F0A-2646-A9C6-853A53448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2547DD-1024-5E42-BABB-2F9174508621}"/>
                  </a:ext>
                </a:extLst>
              </p:cNvPr>
              <p:cNvSpPr txBox="1"/>
              <p:nvPr/>
            </p:nvSpPr>
            <p:spPr>
              <a:xfrm>
                <a:off x="2832357" y="1506120"/>
                <a:ext cx="9336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2547DD-1024-5E42-BABB-2F9174508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357" y="1506120"/>
                <a:ext cx="933605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0D79F6B-4217-0449-87AA-53A4B06A541E}"/>
              </a:ext>
            </a:extLst>
          </p:cNvPr>
          <p:cNvSpPr txBox="1"/>
          <p:nvPr/>
        </p:nvSpPr>
        <p:spPr>
          <a:xfrm>
            <a:off x="582819" y="1436266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State Vector of the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2939FF-ABC8-8544-8A5F-2A2B87606413}"/>
              </a:ext>
            </a:extLst>
          </p:cNvPr>
          <p:cNvSpPr txBox="1"/>
          <p:nvPr/>
        </p:nvSpPr>
        <p:spPr>
          <a:xfrm>
            <a:off x="582819" y="2733197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Linear Inverse Model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943EAE-0353-D140-8AB1-A24D62211A50}"/>
              </a:ext>
            </a:extLst>
          </p:cNvPr>
          <p:cNvSpPr txBox="1"/>
          <p:nvPr/>
        </p:nvSpPr>
        <p:spPr>
          <a:xfrm>
            <a:off x="475629" y="3980603"/>
            <a:ext cx="180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Dynamical Operator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9262110-6E44-A04F-8150-1128B123E917}"/>
                  </a:ext>
                </a:extLst>
              </p:cNvPr>
              <p:cNvSpPr txBox="1"/>
              <p:nvPr/>
            </p:nvSpPr>
            <p:spPr>
              <a:xfrm>
                <a:off x="2832357" y="5152499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9262110-6E44-A04F-8150-1128B123E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357" y="5152499"/>
                <a:ext cx="6096000" cy="523220"/>
              </a:xfrm>
              <a:prstGeom prst="rect">
                <a:avLst/>
              </a:prstGeom>
              <a:blipFill>
                <a:blip r:embed="rId9"/>
                <a:stretch>
                  <a:fillRect l="-62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D36CD67-F1E5-7C44-A3F7-AC4620C57E11}"/>
                  </a:ext>
                </a:extLst>
              </p:cNvPr>
              <p:cNvSpPr txBox="1"/>
              <p:nvPr/>
            </p:nvSpPr>
            <p:spPr>
              <a:xfrm>
                <a:off x="582819" y="5228009"/>
                <a:ext cx="1875460" cy="106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Forecast of State Vector </a:t>
                </a:r>
              </a:p>
              <a:p>
                <a:pPr algn="ctr"/>
                <a:r>
                  <a:rPr lang="en-US" b="1" dirty="0"/>
                  <a:t>at Future Time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b="1" dirty="0"/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D36CD67-F1E5-7C44-A3F7-AC4620C57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19" y="5228009"/>
                <a:ext cx="1875460" cy="1067280"/>
              </a:xfrm>
              <a:prstGeom prst="rect">
                <a:avLst/>
              </a:prstGeom>
              <a:blipFill>
                <a:blip r:embed="rId10"/>
                <a:stretch>
                  <a:fillRect l="-676" t="-2353" r="-2703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4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55"/>
    </mc:Choice>
    <mc:Fallback xmlns="">
      <p:transition spd="slow" advTm="8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7E5D1-70A1-C34F-B606-18CCE2A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83" y="-397728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Fishery Indicators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C4EFB7-B59F-0D44-A62D-264AD7A50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364" y="-910347"/>
            <a:ext cx="3500766" cy="7338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F6E5B5-013C-1244-BFDE-CA117FEE9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723" y="400574"/>
            <a:ext cx="4956277" cy="5071539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8A9B05DA-5BF0-774C-8EA7-1AD1FEAE7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1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C6DF532A-11E3-6B4B-9540-122FD45A8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D058FC-257D-8B44-A2BF-AA347242E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F95ED711-C52E-2B48-A2B5-8E6F0EC01D2B}"/>
              </a:ext>
            </a:extLst>
          </p:cNvPr>
          <p:cNvSpPr/>
          <p:nvPr/>
        </p:nvSpPr>
        <p:spPr>
          <a:xfrm>
            <a:off x="7891670" y="1338470"/>
            <a:ext cx="1537252" cy="118606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3C833D-C9CB-9E4A-A3BB-6E29EA6ADA3E}"/>
              </a:ext>
            </a:extLst>
          </p:cNvPr>
          <p:cNvSpPr txBox="1"/>
          <p:nvPr/>
        </p:nvSpPr>
        <p:spPr>
          <a:xfrm>
            <a:off x="7658205" y="881475"/>
            <a:ext cx="200418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FAO Region 61</a:t>
            </a:r>
          </a:p>
        </p:txBody>
      </p:sp>
    </p:spTree>
    <p:extLst>
      <p:ext uri="{BB962C8B-B14F-4D97-AF65-F5344CB8AC3E}">
        <p14:creationId xmlns:p14="http://schemas.microsoft.com/office/powerpoint/2010/main" val="49191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5"/>
    </mc:Choice>
    <mc:Fallback xmlns="">
      <p:transition spd="slow" advTm="48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7E5D1-70A1-C34F-B606-18CCE2A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83" y="-397728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EOF</a:t>
            </a:r>
            <a:br>
              <a:rPr lang="en-US" sz="4800" dirty="0"/>
            </a:br>
            <a:r>
              <a:rPr lang="en-US" sz="4800" dirty="0"/>
              <a:t>analysis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503649C-4746-DB4F-9C12-4EF8DA97D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168" y="1"/>
            <a:ext cx="5997628" cy="5934670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402B2B34-3DEC-AF4C-9841-F7FFBD1DF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2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5EBE4A4C-211D-AB4C-84C6-D123C72F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ED064E-C419-9E46-AF2C-01BB90D1D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ED6BC9-5D56-D24D-97B2-5F9E92593C45}"/>
              </a:ext>
            </a:extLst>
          </p:cNvPr>
          <p:cNvSpPr txBox="1"/>
          <p:nvPr/>
        </p:nvSpPr>
        <p:spPr>
          <a:xfrm>
            <a:off x="3296002" y="765444"/>
            <a:ext cx="15785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2CC5C-C3E8-7247-AC9C-17F71C4931CE}"/>
              </a:ext>
            </a:extLst>
          </p:cNvPr>
          <p:cNvSpPr txBox="1"/>
          <p:nvPr/>
        </p:nvSpPr>
        <p:spPr>
          <a:xfrm>
            <a:off x="3296002" y="2551248"/>
            <a:ext cx="1578560" cy="369332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AACC59-24CC-4E48-9C07-AE5972DEA040}"/>
              </a:ext>
            </a:extLst>
          </p:cNvPr>
          <p:cNvSpPr txBox="1"/>
          <p:nvPr/>
        </p:nvSpPr>
        <p:spPr>
          <a:xfrm>
            <a:off x="3296002" y="4335496"/>
            <a:ext cx="157856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FAO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F57E86-37AD-1040-B412-B91735F38567}"/>
              </a:ext>
            </a:extLst>
          </p:cNvPr>
          <p:cNvSpPr txBox="1"/>
          <p:nvPr/>
        </p:nvSpPr>
        <p:spPr>
          <a:xfrm>
            <a:off x="10383838" y="375369"/>
            <a:ext cx="847282" cy="2616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1C4460-6747-3C40-BC75-20355B5C59D9}"/>
              </a:ext>
            </a:extLst>
          </p:cNvPr>
          <p:cNvSpPr txBox="1"/>
          <p:nvPr/>
        </p:nvSpPr>
        <p:spPr>
          <a:xfrm>
            <a:off x="10383838" y="634639"/>
            <a:ext cx="847282" cy="261610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E9A39-9AE9-3D48-ADF8-C4A57F6406EF}"/>
              </a:ext>
            </a:extLst>
          </p:cNvPr>
          <p:cNvSpPr txBox="1"/>
          <p:nvPr/>
        </p:nvSpPr>
        <p:spPr>
          <a:xfrm>
            <a:off x="10383838" y="896249"/>
            <a:ext cx="847282" cy="2616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600" dirty="0">
                <a:solidFill>
                  <a:schemeClr val="bg1"/>
                </a:solidFill>
              </a:rPr>
              <a:t>FAO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AA794-A27C-744C-A90F-BCFB537DB831}"/>
              </a:ext>
            </a:extLst>
          </p:cNvPr>
          <p:cNvSpPr txBox="1"/>
          <p:nvPr/>
        </p:nvSpPr>
        <p:spPr>
          <a:xfrm>
            <a:off x="7775866" y="5811373"/>
            <a:ext cx="847282" cy="2616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77E1E5-6309-5D45-823A-84A1B62A7FA2}"/>
              </a:ext>
            </a:extLst>
          </p:cNvPr>
          <p:cNvSpPr txBox="1"/>
          <p:nvPr/>
        </p:nvSpPr>
        <p:spPr>
          <a:xfrm>
            <a:off x="8753882" y="5803867"/>
            <a:ext cx="847282" cy="261610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994BFB-4D24-5C4C-B753-F951F59A4AFC}"/>
              </a:ext>
            </a:extLst>
          </p:cNvPr>
          <p:cNvSpPr txBox="1"/>
          <p:nvPr/>
        </p:nvSpPr>
        <p:spPr>
          <a:xfrm>
            <a:off x="9731898" y="5802696"/>
            <a:ext cx="847282" cy="2616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600" dirty="0">
                <a:solidFill>
                  <a:schemeClr val="bg1"/>
                </a:solidFill>
              </a:rPr>
              <a:t>FAO Data</a:t>
            </a:r>
          </a:p>
        </p:txBody>
      </p:sp>
    </p:spTree>
    <p:extLst>
      <p:ext uri="{BB962C8B-B14F-4D97-AF65-F5344CB8AC3E}">
        <p14:creationId xmlns:p14="http://schemas.microsoft.com/office/powerpoint/2010/main" val="3427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93"/>
    </mc:Choice>
    <mc:Fallback xmlns="">
      <p:transition spd="slow" advTm="5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7E5D1-70A1-C34F-B606-18CCE2AE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59" y="804328"/>
            <a:ext cx="6529345" cy="12058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dirty="0">
                <a:solidFill>
                  <a:srgbClr val="FEFFFF"/>
                </a:solidFill>
                <a:latin typeface="+mn-lt"/>
              </a:rPr>
              <a:t>Fish Forecast</a:t>
            </a:r>
            <a:br>
              <a:rPr lang="en-US" sz="2500" dirty="0">
                <a:solidFill>
                  <a:srgbClr val="FEFFFF"/>
                </a:solidFill>
              </a:rPr>
            </a:br>
            <a:r>
              <a:rPr lang="en-US" sz="2500" b="1" u="sng" cap="small" dirty="0">
                <a:solidFill>
                  <a:srgbClr val="FEFFFF"/>
                </a:solidFill>
                <a:latin typeface="+mn-lt"/>
              </a:rPr>
              <a:t>Uncoupled Case</a:t>
            </a:r>
            <a:r>
              <a:rPr lang="en-US" sz="2500" b="1" u="sng" cap="small" dirty="0">
                <a:solidFill>
                  <a:srgbClr val="FEFFFF"/>
                </a:solidFill>
              </a:rPr>
              <a:t> </a:t>
            </a:r>
            <a:r>
              <a:rPr lang="en-US" sz="2500" b="1" dirty="0">
                <a:solidFill>
                  <a:srgbClr val="FEFFFF"/>
                </a:solidFill>
              </a:rPr>
              <a:t>= the physics of North Pacific are independent of the tropics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E51E43-D89E-8E4F-AFE3-1EE9F6C3F71A}"/>
              </a:ext>
            </a:extLst>
          </p:cNvPr>
          <p:cNvSpPr txBox="1"/>
          <p:nvPr/>
        </p:nvSpPr>
        <p:spPr>
          <a:xfrm>
            <a:off x="1282189" y="2494450"/>
            <a:ext cx="5773883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725636-50DB-7846-AC0C-C469BD3D48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658" r="26543"/>
          <a:stretch/>
        </p:blipFill>
        <p:spPr>
          <a:xfrm>
            <a:off x="-649017" y="2299251"/>
            <a:ext cx="4883088" cy="5881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9B97E1-8A57-3F4B-A2D2-681EE2E91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768" y="-421903"/>
            <a:ext cx="6647506" cy="86026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BE59D1-E723-F148-B1BD-B4F33F926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222" y="-302498"/>
            <a:ext cx="6559316" cy="8483251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222B89D7-E133-D743-A421-FCD2855FC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9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F3FD10B9-8A16-AB40-81E8-18170AD8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7FC080-79E8-B344-909D-39EED5D17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CBFBE1-1D1F-894B-B4DC-860D5BB8BF93}"/>
              </a:ext>
            </a:extLst>
          </p:cNvPr>
          <p:cNvSpPr txBox="1"/>
          <p:nvPr/>
        </p:nvSpPr>
        <p:spPr>
          <a:xfrm>
            <a:off x="1663109" y="5460561"/>
            <a:ext cx="15785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6E4FB3-E504-4749-9628-2101E22FDE9E}"/>
              </a:ext>
            </a:extLst>
          </p:cNvPr>
          <p:cNvSpPr txBox="1"/>
          <p:nvPr/>
        </p:nvSpPr>
        <p:spPr>
          <a:xfrm>
            <a:off x="5437947" y="5460561"/>
            <a:ext cx="1578560" cy="369332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90DA7B-0639-D042-8381-524B9953AECA}"/>
              </a:ext>
            </a:extLst>
          </p:cNvPr>
          <p:cNvSpPr txBox="1"/>
          <p:nvPr/>
        </p:nvSpPr>
        <p:spPr>
          <a:xfrm>
            <a:off x="8950331" y="5460561"/>
            <a:ext cx="157856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FAO Data</a:t>
            </a:r>
          </a:p>
        </p:txBody>
      </p:sp>
    </p:spTree>
    <p:extLst>
      <p:ext uri="{BB962C8B-B14F-4D97-AF65-F5344CB8AC3E}">
        <p14:creationId xmlns:p14="http://schemas.microsoft.com/office/powerpoint/2010/main" val="16821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3"/>
    </mc:Choice>
    <mc:Fallback xmlns="">
      <p:transition spd="slow" advTm="8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0787-35C9-C843-9C2C-0060EB20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3" y="-561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Fish Indicators Persistence skill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DE72F-6959-8446-86C7-05E0A857A25D}"/>
              </a:ext>
            </a:extLst>
          </p:cNvPr>
          <p:cNvSpPr txBox="1"/>
          <p:nvPr/>
        </p:nvSpPr>
        <p:spPr>
          <a:xfrm>
            <a:off x="105351" y="5504664"/>
            <a:ext cx="10410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44C5B-3AA7-4542-B87E-9BE1775D8005}"/>
              </a:ext>
            </a:extLst>
          </p:cNvPr>
          <p:cNvSpPr txBox="1"/>
          <p:nvPr/>
        </p:nvSpPr>
        <p:spPr>
          <a:xfrm>
            <a:off x="1503936" y="4773885"/>
            <a:ext cx="967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anomalies can persist in a place for several days leading to physical predictability which we call</a:t>
            </a:r>
          </a:p>
          <a:p>
            <a:pPr algn="ctr"/>
            <a:r>
              <a:rPr lang="en-US" dirty="0"/>
              <a:t>persistence. Statistically the persistence computed from the autocorrelation function.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3E6D40-0E33-2840-8095-4B4B4F026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68" y="1549929"/>
            <a:ext cx="3823855" cy="2772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54A35D-D730-684C-9818-1B77DFE09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456" y="1571327"/>
            <a:ext cx="3823855" cy="2772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4DC5C1-7822-964C-938A-006A64C49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6148" y="1561160"/>
            <a:ext cx="3823854" cy="2772552"/>
          </a:xfrm>
          <a:prstGeom prst="rect">
            <a:avLst/>
          </a:prstGeom>
        </p:spPr>
      </p:pic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E50DCEC9-F294-A84E-B7E8-40BE2EC62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00700"/>
            <a:ext cx="2755900" cy="1257300"/>
          </a:xfrm>
          <a:prstGeom prst="rect">
            <a:avLst/>
          </a:prstGeom>
        </p:spPr>
      </p:pic>
      <p:pic>
        <p:nvPicPr>
          <p:cNvPr id="12" name="Picture 2" descr="Download PICES Logo - PICES - North Pacific Marine Science Organization">
            <a:extLst>
              <a:ext uri="{FF2B5EF4-FFF2-40B4-BE49-F238E27FC236}">
                <a16:creationId xmlns:a16="http://schemas.microsoft.com/office/drawing/2014/main" id="{5649CF65-BC6D-134A-84DA-DDDEDC5BB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162" y="5559776"/>
            <a:ext cx="1366838" cy="13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68F35D-61AC-6047-BF6B-0743A7F97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1B1AEC-731E-2645-A009-FED6527F3746}"/>
              </a:ext>
            </a:extLst>
          </p:cNvPr>
          <p:cNvSpPr txBox="1"/>
          <p:nvPr/>
        </p:nvSpPr>
        <p:spPr>
          <a:xfrm>
            <a:off x="1513064" y="1290792"/>
            <a:ext cx="15785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RAM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8213DE-54B9-A241-9B85-E0C5A60CED45}"/>
              </a:ext>
            </a:extLst>
          </p:cNvPr>
          <p:cNvSpPr txBox="1"/>
          <p:nvPr/>
        </p:nvSpPr>
        <p:spPr>
          <a:xfrm>
            <a:off x="5188174" y="1290792"/>
            <a:ext cx="1578560" cy="369332"/>
          </a:xfrm>
          <a:prstGeom prst="rect">
            <a:avLst/>
          </a:prstGeom>
          <a:solidFill>
            <a:srgbClr val="133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LME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658108-3751-4641-B94F-A248A5076ECE}"/>
              </a:ext>
            </a:extLst>
          </p:cNvPr>
          <p:cNvSpPr txBox="1"/>
          <p:nvPr/>
        </p:nvSpPr>
        <p:spPr>
          <a:xfrm>
            <a:off x="8987907" y="1296355"/>
            <a:ext cx="157856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kern="1600" dirty="0">
                <a:solidFill>
                  <a:schemeClr val="bg1"/>
                </a:solidFill>
              </a:rPr>
              <a:t>FAO Data</a:t>
            </a:r>
          </a:p>
        </p:txBody>
      </p:sp>
    </p:spTree>
    <p:extLst>
      <p:ext uri="{BB962C8B-B14F-4D97-AF65-F5344CB8AC3E}">
        <p14:creationId xmlns:p14="http://schemas.microsoft.com/office/powerpoint/2010/main" val="29016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45"/>
    </mc:Choice>
    <mc:Fallback xmlns="">
      <p:transition spd="slow" advTm="4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15033</TotalTime>
  <Words>514</Words>
  <Application>Microsoft Macintosh PowerPoint</Application>
  <PresentationFormat>Widescreen</PresentationFormat>
  <Paragraphs>104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Office Theme</vt:lpstr>
      <vt:lpstr>Fish Stocks Forecasting using     Linear Inverse Model Gian Giacomo Navarra </vt:lpstr>
      <vt:lpstr>Kuroshio-Oyashio  Extension (KOE)</vt:lpstr>
      <vt:lpstr>The Pacific Decadal Oscillation (PDO)</vt:lpstr>
      <vt:lpstr>Why is it important?</vt:lpstr>
      <vt:lpstr>An Empirical Dynamical Model to Forecast Fish</vt:lpstr>
      <vt:lpstr>Fishery Indicators</vt:lpstr>
      <vt:lpstr>EOF analysis</vt:lpstr>
      <vt:lpstr>Fish Forecast Uncoupled Case = the physics of North Pacific are independent of the tropics</vt:lpstr>
      <vt:lpstr>Fish Indicators Persistence skill</vt:lpstr>
      <vt:lpstr> </vt:lpstr>
      <vt:lpstr>SST Forecasting skill increases with Coupling</vt:lpstr>
      <vt:lpstr>Fish Forecast Coupled Case = Tropical Pacific influences the North Pacific</vt:lpstr>
      <vt:lpstr>PowerPoint Presentation</vt:lpstr>
      <vt:lpstr>Contribution of Physics to the Fish LIM skill</vt:lpstr>
      <vt:lpstr>Summary &amp;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giangiacomo navarra</dc:creator>
  <cp:lastModifiedBy>giangiacomo navarra</cp:lastModifiedBy>
  <cp:revision>203</cp:revision>
  <dcterms:created xsi:type="dcterms:W3CDTF">2021-08-04T12:37:14Z</dcterms:created>
  <dcterms:modified xsi:type="dcterms:W3CDTF">2021-10-26T00:15:55Z</dcterms:modified>
</cp:coreProperties>
</file>