
<file path=[Content_Types].xml><?xml version="1.0" encoding="utf-8"?>
<Types xmlns="http://schemas.openxmlformats.org/package/2006/content-types">
  <Default Extension="xml" ContentType="application/xml"/>
  <Default Extension="png" ContentType="image/png"/>
  <Default Extension="jpg" ContentType="image/jpeg"/>
  <Default Extension="jpeg" ContentType="image/jpeg"/>
  <Default Extension="rels" ContentType="application/vnd.openxmlformats-package.relationships+xml"/>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6"/>
  </p:notesMasterIdLst>
  <p:sldIdLst>
    <p:sldId id="256" r:id="rId2"/>
    <p:sldId id="275" r:id="rId3"/>
    <p:sldId id="278" r:id="rId4"/>
    <p:sldId id="259" r:id="rId5"/>
    <p:sldId id="280" r:id="rId6"/>
    <p:sldId id="281" r:id="rId7"/>
    <p:sldId id="277" r:id="rId8"/>
    <p:sldId id="282" r:id="rId9"/>
    <p:sldId id="287" r:id="rId10"/>
    <p:sldId id="283" r:id="rId11"/>
    <p:sldId id="263" r:id="rId12"/>
    <p:sldId id="273" r:id="rId13"/>
    <p:sldId id="271" r:id="rId14"/>
    <p:sldId id="285"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69678" autoAdjust="0"/>
  </p:normalViewPr>
  <p:slideViewPr>
    <p:cSldViewPr snapToGrid="0">
      <p:cViewPr varScale="1">
        <p:scale>
          <a:sx n="62" d="100"/>
          <a:sy n="62" d="100"/>
        </p:scale>
        <p:origin x="-1512" y="-11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95547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dirty="0" smtClean="0"/>
          </a:p>
          <a:p>
            <a:pPr marL="0" marR="0" lvl="0" indent="0" algn="l" rtl="0">
              <a:lnSpc>
                <a:spcPct val="100000"/>
              </a:lnSpc>
              <a:spcBef>
                <a:spcPts val="0"/>
              </a:spcBef>
              <a:spcAft>
                <a:spcPts val="0"/>
              </a:spcAft>
              <a:buClr>
                <a:srgbClr val="000000"/>
              </a:buClr>
              <a:buSzPts val="1400"/>
              <a:buFont typeface="Arial"/>
              <a:buNone/>
            </a:pPr>
            <a:r>
              <a:rPr lang="en-US" dirty="0" smtClean="0"/>
              <a:t>The</a:t>
            </a:r>
            <a:r>
              <a:rPr lang="en-US" baseline="0" dirty="0" smtClean="0"/>
              <a:t> Hakai Institute, together with </a:t>
            </a:r>
            <a:r>
              <a:rPr lang="en-US" baseline="0" dirty="0" err="1" smtClean="0"/>
              <a:t>MaPP</a:t>
            </a:r>
            <a:r>
              <a:rPr lang="en-US" baseline="0" dirty="0" smtClean="0"/>
              <a:t> </a:t>
            </a:r>
            <a:r>
              <a:rPr lang="mr-IN" baseline="0" dirty="0" smtClean="0"/>
              <a:t>–</a:t>
            </a:r>
            <a:r>
              <a:rPr lang="en-US" baseline="0" dirty="0" smtClean="0"/>
              <a:t> the Marine Plan Partnership for the North Coast - have been working on the adoption and </a:t>
            </a:r>
            <a:r>
              <a:rPr lang="en-US" baseline="0" dirty="0" err="1" smtClean="0"/>
              <a:t>implemention</a:t>
            </a:r>
            <a:r>
              <a:rPr lang="en-US" baseline="0" dirty="0" smtClean="0"/>
              <a:t> of </a:t>
            </a:r>
            <a:r>
              <a:rPr lang="en-US" baseline="0" dirty="0" err="1" smtClean="0"/>
              <a:t>macrophyte</a:t>
            </a:r>
            <a:r>
              <a:rPr lang="en-US" baseline="0" dirty="0" smtClean="0"/>
              <a:t> EOV’s for the past 3 years. </a:t>
            </a:r>
            <a:endParaRPr lang="en-US" dirty="0" smtClean="0"/>
          </a:p>
          <a:p>
            <a:pPr marL="0" marR="0" lvl="0" indent="0" algn="l" rtl="0">
              <a:lnSpc>
                <a:spcPct val="100000"/>
              </a:lnSpc>
              <a:spcBef>
                <a:spcPts val="0"/>
              </a:spcBef>
              <a:spcAft>
                <a:spcPts val="0"/>
              </a:spcAft>
              <a:buClr>
                <a:srgbClr val="000000"/>
              </a:buClr>
              <a:buSzPts val="1400"/>
              <a:buFont typeface="Arial"/>
              <a:buNone/>
            </a:pPr>
            <a:endParaRPr lang="en-US" dirty="0" smtClean="0"/>
          </a:p>
          <a:p>
            <a:pPr marL="0" marR="0" lvl="0" indent="0" algn="l" rtl="0">
              <a:lnSpc>
                <a:spcPct val="100000"/>
              </a:lnSpc>
              <a:spcBef>
                <a:spcPts val="0"/>
              </a:spcBef>
              <a:spcAft>
                <a:spcPts val="0"/>
              </a:spcAft>
              <a:buClr>
                <a:srgbClr val="000000"/>
              </a:buClr>
              <a:buSzPts val="1400"/>
              <a:buFont typeface="Arial"/>
              <a:buNone/>
            </a:pPr>
            <a:endParaRPr lang="en-US" dirty="0" smtClean="0"/>
          </a:p>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ad6fb0acb4_6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ad6fb0acb4_6_1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dirty="0" smtClean="0"/>
              <a:t>Another</a:t>
            </a:r>
            <a:r>
              <a:rPr lang="en-CA" baseline="0" dirty="0" smtClean="0"/>
              <a:t> key component of our work in BC has been post data collection, working on the systems and platforms for data management, integration and sharing. </a:t>
            </a:r>
          </a:p>
          <a:p>
            <a:pPr marL="0" lvl="0" indent="0" algn="l" rtl="0">
              <a:lnSpc>
                <a:spcPct val="100000"/>
              </a:lnSpc>
              <a:spcBef>
                <a:spcPts val="0"/>
              </a:spcBef>
              <a:spcAft>
                <a:spcPts val="0"/>
              </a:spcAft>
              <a:buSzPts val="1400"/>
              <a:buNone/>
            </a:pPr>
            <a:endParaRPr lang="en-CA" baseline="0" dirty="0" smtClean="0"/>
          </a:p>
          <a:p>
            <a:pPr marL="0" lvl="0" indent="0" algn="l" rtl="0">
              <a:lnSpc>
                <a:spcPct val="100000"/>
              </a:lnSpc>
              <a:spcBef>
                <a:spcPts val="0"/>
              </a:spcBef>
              <a:spcAft>
                <a:spcPts val="0"/>
              </a:spcAft>
              <a:buSzPts val="1400"/>
              <a:buNone/>
            </a:pPr>
            <a:r>
              <a:rPr lang="en-CA" baseline="0" dirty="0" smtClean="0"/>
              <a:t>In this space, both Hakai and </a:t>
            </a:r>
            <a:r>
              <a:rPr lang="en-CA" baseline="0" dirty="0" err="1" smtClean="0"/>
              <a:t>MaPP</a:t>
            </a:r>
            <a:r>
              <a:rPr lang="en-CA" baseline="0" dirty="0" smtClean="0"/>
              <a:t> have been working on metadata catalogues, where datasets and data packages are made discoverable and accessible. </a:t>
            </a:r>
          </a:p>
          <a:p>
            <a:pPr marL="0" lvl="0" indent="0" algn="l" rtl="0">
              <a:lnSpc>
                <a:spcPct val="100000"/>
              </a:lnSpc>
              <a:spcBef>
                <a:spcPts val="0"/>
              </a:spcBef>
              <a:spcAft>
                <a:spcPts val="0"/>
              </a:spcAft>
              <a:buSzPts val="1400"/>
              <a:buNone/>
            </a:pPr>
            <a:endParaRPr lang="en-CA" baseline="0" dirty="0" smtClean="0"/>
          </a:p>
          <a:p>
            <a:pPr marL="0" lvl="0" indent="0" algn="l" rtl="0">
              <a:lnSpc>
                <a:spcPct val="100000"/>
              </a:lnSpc>
              <a:spcBef>
                <a:spcPts val="0"/>
              </a:spcBef>
              <a:spcAft>
                <a:spcPts val="0"/>
              </a:spcAft>
              <a:buSzPts val="1400"/>
              <a:buNone/>
            </a:pPr>
            <a:r>
              <a:rPr lang="en-CA" baseline="0" dirty="0" smtClean="0"/>
              <a:t>We are working on ensuring that our metadata portals in BC are set-up so that regional metadata, for example from Hakai and </a:t>
            </a:r>
            <a:r>
              <a:rPr lang="en-CA" baseline="0" dirty="0" err="1" smtClean="0"/>
              <a:t>MaPP</a:t>
            </a:r>
            <a:r>
              <a:rPr lang="en-CA" baseline="0" dirty="0" smtClean="0"/>
              <a:t>,  can be harvested by CIOOS, the Canadian Integrated Ocean Observing System, which can subsequently be integrated with </a:t>
            </a:r>
            <a:r>
              <a:rPr lang="en-CA" baseline="0" dirty="0" err="1" smtClean="0"/>
              <a:t>seagrass</a:t>
            </a:r>
            <a:r>
              <a:rPr lang="en-CA" baseline="0" dirty="0" smtClean="0"/>
              <a:t> metadata from around the world through digital hosted by GOOS, OBIS and others</a:t>
            </a: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r>
              <a:rPr lang="en" dirty="0" smtClean="0"/>
              <a:t>The </a:t>
            </a:r>
            <a:r>
              <a:rPr lang="en" dirty="0"/>
              <a:t>data pipeline usually starts with data collection, </a:t>
            </a:r>
            <a:endParaRPr dirty="0"/>
          </a:p>
          <a:p>
            <a:pPr marL="0" lvl="0" indent="0" algn="l" rtl="0">
              <a:lnSpc>
                <a:spcPct val="100000"/>
              </a:lnSpc>
              <a:spcBef>
                <a:spcPts val="0"/>
              </a:spcBef>
              <a:spcAft>
                <a:spcPts val="0"/>
              </a:spcAft>
              <a:buSzPts val="1400"/>
              <a:buNone/>
            </a:pPr>
            <a:r>
              <a:rPr lang="en" dirty="0"/>
              <a:t>Then runs through the various stages of data management,</a:t>
            </a:r>
            <a:endParaRPr dirty="0"/>
          </a:p>
          <a:p>
            <a:pPr marL="0" lvl="0" indent="0" algn="l" rtl="0">
              <a:lnSpc>
                <a:spcPct val="100000"/>
              </a:lnSpc>
              <a:spcBef>
                <a:spcPts val="0"/>
              </a:spcBef>
              <a:spcAft>
                <a:spcPts val="0"/>
              </a:spcAft>
              <a:buSzPts val="1400"/>
              <a:buNone/>
            </a:pPr>
            <a:r>
              <a:rPr lang="en" dirty="0"/>
              <a:t>to data sharing and data integration.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Continuing with the seagrass example, the Hakai field team has collected data, QA/QC’d the data and produced a data package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A metadata record is produced that describes, in a standardized format, all the information associated with the seagrass cover EOV. </a:t>
            </a:r>
            <a:endParaRPr dirty="0"/>
          </a:p>
          <a:p>
            <a:pPr marL="0" lvl="0" indent="0" algn="l" rtl="0">
              <a:spcBef>
                <a:spcPts val="0"/>
              </a:spcBef>
              <a:spcAft>
                <a:spcPts val="0"/>
              </a:spcAft>
              <a:buClr>
                <a:schemeClr val="dk1"/>
              </a:buClr>
              <a:buSzPts val="1400"/>
              <a:buFont typeface="Arial"/>
              <a:buNone/>
            </a:pPr>
            <a:r>
              <a:rPr lang="en" dirty="0">
                <a:solidFill>
                  <a:schemeClr val="dk1"/>
                </a:solidFill>
              </a:rPr>
              <a:t>(Google ‘Hakai metadata’)</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In this way, the metadata can be aggregated regionally with other EOV data in BC, such as that collected by MaPP.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The regional metadata portals can then be harvested by global metadata inventories, run by GOOS, MBON, etc.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Through this data pipeline, core ocean variables, collected locally, can applied to global efforts, including analysis of climate change, marine disease and invasive species spread….</a:t>
            </a:r>
            <a:endParaRPr dirty="0"/>
          </a:p>
        </p:txBody>
      </p:sp>
      <p:sp>
        <p:nvSpPr>
          <p:cNvPr id="589" name="Google Shape;589;gad6fb0acb4_6_1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dirty="0" smtClean="0"/>
              <a:t>As an example, here is</a:t>
            </a:r>
            <a:r>
              <a:rPr lang="en-CA" baseline="0" dirty="0" smtClean="0"/>
              <a:t> one of our </a:t>
            </a:r>
            <a:r>
              <a:rPr lang="en-CA" baseline="0" dirty="0" err="1" smtClean="0"/>
              <a:t>seagrass</a:t>
            </a:r>
            <a:r>
              <a:rPr lang="en-CA" baseline="0" dirty="0" smtClean="0"/>
              <a:t> datasets</a:t>
            </a:r>
          </a:p>
          <a:p>
            <a:pPr marL="0" lvl="0" indent="0" algn="l" rtl="0">
              <a:lnSpc>
                <a:spcPct val="100000"/>
              </a:lnSpc>
              <a:spcBef>
                <a:spcPts val="0"/>
              </a:spcBef>
              <a:spcAft>
                <a:spcPts val="0"/>
              </a:spcAft>
              <a:buSzPts val="1400"/>
              <a:buNone/>
            </a:pPr>
            <a:r>
              <a:rPr lang="en-CA" baseline="0" dirty="0" smtClean="0"/>
              <a:t>accessible via the Hakai metadata portal. </a:t>
            </a:r>
          </a:p>
          <a:p>
            <a:pPr marL="0" lvl="0" indent="0" algn="l" rtl="0">
              <a:lnSpc>
                <a:spcPct val="100000"/>
              </a:lnSpc>
              <a:spcBef>
                <a:spcPts val="0"/>
              </a:spcBef>
              <a:spcAft>
                <a:spcPts val="0"/>
              </a:spcAft>
              <a:buSzPts val="1400"/>
              <a:buNone/>
            </a:pPr>
            <a:endParaRPr lang="en-CA" baseline="0" dirty="0" smtClean="0"/>
          </a:p>
          <a:p>
            <a:pPr marL="0" lvl="0" indent="0" algn="l" rtl="0">
              <a:lnSpc>
                <a:spcPct val="100000"/>
              </a:lnSpc>
              <a:spcBef>
                <a:spcPts val="0"/>
              </a:spcBef>
              <a:spcAft>
                <a:spcPts val="0"/>
              </a:spcAft>
              <a:buSzPts val="1400"/>
              <a:buNone/>
            </a:pPr>
            <a:r>
              <a:rPr lang="en-CA" baseline="0" dirty="0" smtClean="0"/>
              <a:t>The information provided conforms to international metadata standards, </a:t>
            </a:r>
          </a:p>
          <a:p>
            <a:pPr marL="0" lvl="0" indent="0" algn="l" rtl="0">
              <a:lnSpc>
                <a:spcPct val="100000"/>
              </a:lnSpc>
              <a:spcBef>
                <a:spcPts val="0"/>
              </a:spcBef>
              <a:spcAft>
                <a:spcPts val="0"/>
              </a:spcAft>
              <a:buSzPts val="1400"/>
              <a:buNone/>
            </a:pPr>
            <a:r>
              <a:rPr lang="en-CA" baseline="0" dirty="0" smtClean="0"/>
              <a:t>and comes with instructions for how to access the datasets. </a:t>
            </a:r>
          </a:p>
          <a:p>
            <a:pPr marL="0" lvl="0" indent="0" algn="l" rtl="0">
              <a:lnSpc>
                <a:spcPct val="100000"/>
              </a:lnSpc>
              <a:spcBef>
                <a:spcPts val="0"/>
              </a:spcBef>
              <a:spcAft>
                <a:spcPts val="0"/>
              </a:spcAft>
              <a:buSzPts val="1400"/>
              <a:buNone/>
            </a:pPr>
            <a:endParaRPr dirty="0"/>
          </a:p>
        </p:txBody>
      </p:sp>
      <p:sp>
        <p:nvSpPr>
          <p:cNvPr id="171" name="Google Shape;171;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a5ae254d6b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a5ae254d6b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CA" sz="1200" dirty="0" err="1" smtClean="0">
                <a:solidFill>
                  <a:schemeClr val="dk1"/>
                </a:solidFill>
                <a:latin typeface="Calibri"/>
                <a:ea typeface="Calibri"/>
                <a:cs typeface="Calibri"/>
                <a:sym typeface="Calibri"/>
              </a:rPr>
              <a:t>Through</a:t>
            </a:r>
            <a:r>
              <a:rPr lang="fr-CA" sz="1200" baseline="0" dirty="0" smtClean="0">
                <a:solidFill>
                  <a:schemeClr val="dk1"/>
                </a:solidFill>
                <a:latin typeface="Calibri"/>
                <a:ea typeface="Calibri"/>
                <a:cs typeface="Calibri"/>
                <a:sym typeface="Calibri"/>
              </a:rPr>
              <a:t> all of </a:t>
            </a:r>
            <a:r>
              <a:rPr lang="fr-CA" sz="1200" baseline="0" dirty="0" err="1" smtClean="0">
                <a:solidFill>
                  <a:schemeClr val="dk1"/>
                </a:solidFill>
                <a:latin typeface="Calibri"/>
                <a:ea typeface="Calibri"/>
                <a:cs typeface="Calibri"/>
                <a:sym typeface="Calibri"/>
              </a:rPr>
              <a:t>this</a:t>
            </a:r>
            <a:r>
              <a:rPr lang="fr-CA" sz="1200" baseline="0" dirty="0" smtClean="0">
                <a:solidFill>
                  <a:schemeClr val="dk1"/>
                </a:solidFill>
                <a:latin typeface="Calibri"/>
                <a:ea typeface="Calibri"/>
                <a:cs typeface="Calibri"/>
                <a:sym typeface="Calibri"/>
              </a:rPr>
              <a:t> </a:t>
            </a:r>
            <a:r>
              <a:rPr lang="fr-CA" sz="1200" baseline="0" dirty="0" err="1" smtClean="0">
                <a:solidFill>
                  <a:schemeClr val="dk1"/>
                </a:solidFill>
                <a:latin typeface="Calibri"/>
                <a:ea typeface="Calibri"/>
                <a:cs typeface="Calibri"/>
                <a:sym typeface="Calibri"/>
              </a:rPr>
              <a:t>work</a:t>
            </a:r>
            <a:r>
              <a:rPr lang="fr-CA" sz="1200" baseline="0" dirty="0" smtClean="0">
                <a:solidFill>
                  <a:schemeClr val="dk1"/>
                </a:solidFill>
                <a:latin typeface="Calibri"/>
                <a:ea typeface="Calibri"/>
                <a:cs typeface="Calibri"/>
                <a:sym typeface="Calibri"/>
              </a:rPr>
              <a:t>,  </a:t>
            </a:r>
            <a:r>
              <a:rPr lang="fr-CA" sz="1200" baseline="0" dirty="0" err="1" smtClean="0">
                <a:solidFill>
                  <a:schemeClr val="dk1"/>
                </a:solidFill>
                <a:latin typeface="Calibri"/>
                <a:ea typeface="Calibri"/>
                <a:cs typeface="Calibri"/>
                <a:sym typeface="Calibri"/>
              </a:rPr>
              <a:t>especially</a:t>
            </a:r>
            <a:r>
              <a:rPr lang="fr-CA" sz="1200" baseline="0" dirty="0" smtClean="0">
                <a:solidFill>
                  <a:schemeClr val="dk1"/>
                </a:solidFill>
                <a:latin typeface="Calibri"/>
                <a:ea typeface="Calibri"/>
                <a:cs typeface="Calibri"/>
                <a:sym typeface="Calibri"/>
              </a:rPr>
              <a:t> </a:t>
            </a:r>
            <a:r>
              <a:rPr lang="fr-CA" sz="1200" baseline="0" dirty="0" err="1" smtClean="0">
                <a:solidFill>
                  <a:schemeClr val="dk1"/>
                </a:solidFill>
                <a:latin typeface="Calibri"/>
                <a:ea typeface="Calibri"/>
                <a:cs typeface="Calibri"/>
                <a:sym typeface="Calibri"/>
              </a:rPr>
              <a:t>our</a:t>
            </a:r>
            <a:r>
              <a:rPr lang="fr-CA" sz="1200" baseline="0" dirty="0" smtClean="0">
                <a:solidFill>
                  <a:schemeClr val="dk1"/>
                </a:solidFill>
                <a:latin typeface="Calibri"/>
                <a:ea typeface="Calibri"/>
                <a:cs typeface="Calibri"/>
                <a:sym typeface="Calibri"/>
              </a:rPr>
              <a:t> data management </a:t>
            </a:r>
            <a:r>
              <a:rPr lang="fr-CA" sz="1200" baseline="0" dirty="0" err="1" smtClean="0">
                <a:solidFill>
                  <a:schemeClr val="dk1"/>
                </a:solidFill>
                <a:latin typeface="Calibri"/>
                <a:ea typeface="Calibri"/>
                <a:cs typeface="Calibri"/>
                <a:sym typeface="Calibri"/>
              </a:rPr>
              <a:t>tools</a:t>
            </a:r>
            <a:r>
              <a:rPr lang="fr-CA" sz="1200" baseline="0" dirty="0" smtClean="0">
                <a:solidFill>
                  <a:schemeClr val="dk1"/>
                </a:solidFill>
                <a:latin typeface="Calibri"/>
                <a:ea typeface="Calibri"/>
                <a:cs typeface="Calibri"/>
                <a:sym typeface="Calibri"/>
              </a:rPr>
              <a:t>, </a:t>
            </a:r>
            <a:r>
              <a:rPr lang="fr-CA" sz="1200" baseline="0" dirty="0" err="1" smtClean="0">
                <a:solidFill>
                  <a:schemeClr val="dk1"/>
                </a:solidFill>
                <a:latin typeface="Calibri"/>
                <a:ea typeface="Calibri"/>
                <a:cs typeface="Calibri"/>
                <a:sym typeface="Calibri"/>
              </a:rPr>
              <a:t>we</a:t>
            </a:r>
            <a:r>
              <a:rPr lang="fr-CA" sz="1200" baseline="0" dirty="0" smtClean="0">
                <a:solidFill>
                  <a:schemeClr val="dk1"/>
                </a:solidFill>
                <a:latin typeface="Calibri"/>
                <a:ea typeface="Calibri"/>
                <a:cs typeface="Calibri"/>
                <a:sym typeface="Calibri"/>
              </a:rPr>
              <a:t> are </a:t>
            </a:r>
            <a:r>
              <a:rPr lang="fr-CA" sz="1200" baseline="0" dirty="0" err="1" smtClean="0">
                <a:solidFill>
                  <a:schemeClr val="dk1"/>
                </a:solidFill>
                <a:latin typeface="Calibri"/>
                <a:ea typeface="Calibri"/>
                <a:cs typeface="Calibri"/>
                <a:sym typeface="Calibri"/>
              </a:rPr>
              <a:t>primed</a:t>
            </a:r>
            <a:r>
              <a:rPr lang="fr-CA" sz="1200" baseline="0" dirty="0" smtClean="0">
                <a:solidFill>
                  <a:schemeClr val="dk1"/>
                </a:solidFill>
                <a:latin typeface="Calibri"/>
                <a:ea typeface="Calibri"/>
                <a:cs typeface="Calibri"/>
                <a:sym typeface="Calibri"/>
              </a:rPr>
              <a:t> for </a:t>
            </a:r>
            <a:r>
              <a:rPr lang="fr-CA" sz="1200" baseline="0" dirty="0" err="1" smtClean="0">
                <a:solidFill>
                  <a:schemeClr val="dk1"/>
                </a:solidFill>
                <a:latin typeface="Calibri"/>
                <a:ea typeface="Calibri"/>
                <a:cs typeface="Calibri"/>
                <a:sym typeface="Calibri"/>
              </a:rPr>
              <a:t>onboarding</a:t>
            </a:r>
            <a:r>
              <a:rPr lang="fr-CA" sz="1200" baseline="0" dirty="0" smtClean="0">
                <a:solidFill>
                  <a:schemeClr val="dk1"/>
                </a:solidFill>
                <a:latin typeface="Calibri"/>
                <a:ea typeface="Calibri"/>
                <a:cs typeface="Calibri"/>
                <a:sym typeface="Calibri"/>
              </a:rPr>
              <a:t> of </a:t>
            </a:r>
            <a:r>
              <a:rPr lang="fr-CA" sz="1200" baseline="0" dirty="0" err="1" smtClean="0">
                <a:solidFill>
                  <a:schemeClr val="dk1"/>
                </a:solidFill>
                <a:latin typeface="Calibri"/>
                <a:ea typeface="Calibri"/>
                <a:cs typeface="Calibri"/>
                <a:sym typeface="Calibri"/>
              </a:rPr>
              <a:t>biological</a:t>
            </a:r>
            <a:r>
              <a:rPr lang="fr-CA" sz="1200" baseline="0" dirty="0" smtClean="0">
                <a:solidFill>
                  <a:schemeClr val="dk1"/>
                </a:solidFill>
                <a:latin typeface="Calibri"/>
                <a:ea typeface="Calibri"/>
                <a:cs typeface="Calibri"/>
                <a:sym typeface="Calibri"/>
              </a:rPr>
              <a:t> data to CIOOS, </a:t>
            </a:r>
          </a:p>
          <a:p>
            <a:pPr marL="0" lvl="0" indent="0" algn="l" rtl="0">
              <a:spcBef>
                <a:spcPts val="0"/>
              </a:spcBef>
              <a:spcAft>
                <a:spcPts val="0"/>
              </a:spcAft>
              <a:buClr>
                <a:schemeClr val="dk1"/>
              </a:buClr>
              <a:buSzPts val="1100"/>
              <a:buFont typeface="Arial"/>
              <a:buNone/>
            </a:pPr>
            <a:endParaRPr lang="fr-CA" sz="1200" baseline="0" dirty="0" smtClean="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fr-CA" sz="1200" baseline="0" dirty="0" smtClean="0">
                <a:solidFill>
                  <a:schemeClr val="dk1"/>
                </a:solidFill>
                <a:latin typeface="Calibri"/>
                <a:ea typeface="Calibri"/>
                <a:cs typeface="Calibri"/>
                <a:sym typeface="Calibri"/>
              </a:rPr>
              <a:t>This </a:t>
            </a:r>
            <a:r>
              <a:rPr lang="fr-CA" sz="1200" baseline="0" dirty="0" err="1" smtClean="0">
                <a:solidFill>
                  <a:schemeClr val="dk1"/>
                </a:solidFill>
                <a:latin typeface="Calibri"/>
                <a:ea typeface="Calibri"/>
                <a:cs typeface="Calibri"/>
                <a:sym typeface="Calibri"/>
              </a:rPr>
              <a:t>folllows</a:t>
            </a:r>
            <a:r>
              <a:rPr lang="fr-CA" sz="1200" baseline="0" dirty="0" smtClean="0">
                <a:solidFill>
                  <a:schemeClr val="dk1"/>
                </a:solidFill>
                <a:latin typeface="Calibri"/>
                <a:ea typeface="Calibri"/>
                <a:cs typeface="Calibri"/>
                <a:sym typeface="Calibri"/>
              </a:rPr>
              <a:t> the </a:t>
            </a:r>
            <a:r>
              <a:rPr lang="fr-CA" sz="1200" baseline="0" dirty="0" err="1" smtClean="0">
                <a:solidFill>
                  <a:schemeClr val="dk1"/>
                </a:solidFill>
                <a:latin typeface="Calibri"/>
                <a:ea typeface="Calibri"/>
                <a:cs typeface="Calibri"/>
                <a:sym typeface="Calibri"/>
              </a:rPr>
              <a:t>inital</a:t>
            </a:r>
            <a:r>
              <a:rPr lang="fr-CA" sz="1200" baseline="0" dirty="0" smtClean="0">
                <a:solidFill>
                  <a:schemeClr val="dk1"/>
                </a:solidFill>
                <a:latin typeface="Calibri"/>
                <a:ea typeface="Calibri"/>
                <a:cs typeface="Calibri"/>
                <a:sym typeface="Calibri"/>
              </a:rPr>
              <a:t> focus of CIOOS on more </a:t>
            </a:r>
            <a:r>
              <a:rPr lang="fr-CA" sz="1200" baseline="0" dirty="0" err="1" smtClean="0">
                <a:solidFill>
                  <a:schemeClr val="dk1"/>
                </a:solidFill>
                <a:latin typeface="Calibri"/>
                <a:ea typeface="Calibri"/>
                <a:cs typeface="Calibri"/>
                <a:sym typeface="Calibri"/>
              </a:rPr>
              <a:t>established</a:t>
            </a:r>
            <a:r>
              <a:rPr lang="fr-CA" sz="1200" baseline="0" dirty="0" smtClean="0">
                <a:solidFill>
                  <a:schemeClr val="dk1"/>
                </a:solidFill>
                <a:latin typeface="Calibri"/>
                <a:ea typeface="Calibri"/>
                <a:cs typeface="Calibri"/>
                <a:sym typeface="Calibri"/>
              </a:rPr>
              <a:t> </a:t>
            </a:r>
            <a:r>
              <a:rPr lang="fr-CA" sz="1200" baseline="0" dirty="0" err="1" smtClean="0">
                <a:solidFill>
                  <a:schemeClr val="dk1"/>
                </a:solidFill>
                <a:latin typeface="Calibri"/>
                <a:ea typeface="Calibri"/>
                <a:cs typeface="Calibri"/>
                <a:sym typeface="Calibri"/>
              </a:rPr>
              <a:t>biochemical</a:t>
            </a:r>
            <a:r>
              <a:rPr lang="fr-CA" sz="1200" baseline="0" dirty="0" smtClean="0">
                <a:solidFill>
                  <a:schemeClr val="dk1"/>
                </a:solidFill>
                <a:latin typeface="Calibri"/>
                <a:ea typeface="Calibri"/>
                <a:cs typeface="Calibri"/>
                <a:sym typeface="Calibri"/>
              </a:rPr>
              <a:t> and </a:t>
            </a:r>
            <a:r>
              <a:rPr lang="fr-CA" sz="1200" baseline="0" dirty="0" err="1" smtClean="0">
                <a:solidFill>
                  <a:schemeClr val="dk1"/>
                </a:solidFill>
                <a:latin typeface="Calibri"/>
                <a:ea typeface="Calibri"/>
                <a:cs typeface="Calibri"/>
                <a:sym typeface="Calibri"/>
              </a:rPr>
              <a:t>physical</a:t>
            </a:r>
            <a:r>
              <a:rPr lang="fr-CA" sz="1200" baseline="0" dirty="0" smtClean="0">
                <a:solidFill>
                  <a:schemeClr val="dk1"/>
                </a:solidFill>
                <a:latin typeface="Calibri"/>
                <a:ea typeface="Calibri"/>
                <a:cs typeface="Calibri"/>
                <a:sym typeface="Calibri"/>
              </a:rPr>
              <a:t> </a:t>
            </a:r>
            <a:r>
              <a:rPr lang="fr-CA" sz="1200" baseline="0" dirty="0" err="1" smtClean="0">
                <a:solidFill>
                  <a:schemeClr val="dk1"/>
                </a:solidFill>
                <a:latin typeface="Calibri"/>
                <a:ea typeface="Calibri"/>
                <a:cs typeface="Calibri"/>
                <a:sym typeface="Calibri"/>
              </a:rPr>
              <a:t>EOVs</a:t>
            </a:r>
            <a:r>
              <a:rPr lang="fr-CA" sz="1200" baseline="0" dirty="0" smtClean="0">
                <a:solidFill>
                  <a:schemeClr val="dk1"/>
                </a:solidFill>
                <a:latin typeface="Calibri"/>
                <a:ea typeface="Calibri"/>
                <a:cs typeface="Calibri"/>
                <a:sym typeface="Calibri"/>
              </a:rPr>
              <a:t>. </a:t>
            </a:r>
          </a:p>
          <a:p>
            <a:pPr marL="0" lvl="0" indent="0" algn="l" rtl="0">
              <a:spcBef>
                <a:spcPts val="0"/>
              </a:spcBef>
              <a:spcAft>
                <a:spcPts val="0"/>
              </a:spcAft>
              <a:buClr>
                <a:schemeClr val="dk1"/>
              </a:buClr>
              <a:buSzPts val="1100"/>
              <a:buFont typeface="Arial"/>
              <a:buNone/>
            </a:pPr>
            <a:endParaRPr lang="fr-CA" sz="1200" baseline="0" dirty="0" smtClean="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fr-CA" sz="1200" baseline="0" dirty="0" smtClean="0">
                <a:solidFill>
                  <a:schemeClr val="dk1"/>
                </a:solidFill>
                <a:latin typeface="Calibri"/>
                <a:ea typeface="Calibri"/>
                <a:cs typeface="Calibri"/>
                <a:sym typeface="Calibri"/>
              </a:rPr>
              <a:t>And, </a:t>
            </a:r>
            <a:r>
              <a:rPr lang="fr-CA" sz="1200" baseline="0" dirty="0" err="1" smtClean="0">
                <a:solidFill>
                  <a:schemeClr val="dk1"/>
                </a:solidFill>
                <a:latin typeface="Calibri"/>
                <a:ea typeface="Calibri"/>
                <a:cs typeface="Calibri"/>
                <a:sym typeface="Calibri"/>
              </a:rPr>
              <a:t>this</a:t>
            </a:r>
            <a:r>
              <a:rPr lang="fr-CA" sz="1200" baseline="0" dirty="0" smtClean="0">
                <a:solidFill>
                  <a:schemeClr val="dk1"/>
                </a:solidFill>
                <a:latin typeface="Calibri"/>
                <a:ea typeface="Calibri"/>
                <a:cs typeface="Calibri"/>
                <a:sym typeface="Calibri"/>
              </a:rPr>
              <a:t> </a:t>
            </a:r>
            <a:r>
              <a:rPr lang="fr-CA" sz="1200" baseline="0" dirty="0" err="1" smtClean="0">
                <a:solidFill>
                  <a:schemeClr val="dk1"/>
                </a:solidFill>
                <a:latin typeface="Calibri"/>
                <a:ea typeface="Calibri"/>
                <a:cs typeface="Calibri"/>
                <a:sym typeface="Calibri"/>
              </a:rPr>
              <a:t>aligns</a:t>
            </a:r>
            <a:r>
              <a:rPr lang="fr-CA" sz="1200" baseline="0" dirty="0" smtClean="0">
                <a:solidFill>
                  <a:schemeClr val="dk1"/>
                </a:solidFill>
                <a:latin typeface="Calibri"/>
                <a:ea typeface="Calibri"/>
                <a:cs typeface="Calibri"/>
                <a:sym typeface="Calibri"/>
              </a:rPr>
              <a:t> </a:t>
            </a:r>
            <a:r>
              <a:rPr lang="fr-CA" sz="1200" baseline="0" dirty="0" err="1" smtClean="0">
                <a:solidFill>
                  <a:schemeClr val="dk1"/>
                </a:solidFill>
                <a:latin typeface="Calibri"/>
                <a:ea typeface="Calibri"/>
                <a:cs typeface="Calibri"/>
                <a:sym typeface="Calibri"/>
              </a:rPr>
              <a:t>well</a:t>
            </a:r>
            <a:r>
              <a:rPr lang="fr-CA" sz="1200" baseline="0" dirty="0" smtClean="0">
                <a:solidFill>
                  <a:schemeClr val="dk1"/>
                </a:solidFill>
                <a:latin typeface="Calibri"/>
                <a:ea typeface="Calibri"/>
                <a:cs typeface="Calibri"/>
                <a:sym typeface="Calibri"/>
              </a:rPr>
              <a:t> </a:t>
            </a:r>
            <a:r>
              <a:rPr lang="fr-CA" sz="1200" baseline="0" dirty="0" err="1" smtClean="0">
                <a:solidFill>
                  <a:schemeClr val="dk1"/>
                </a:solidFill>
                <a:latin typeface="Calibri"/>
                <a:ea typeface="Calibri"/>
                <a:cs typeface="Calibri"/>
                <a:sym typeface="Calibri"/>
              </a:rPr>
              <a:t>with</a:t>
            </a:r>
            <a:r>
              <a:rPr lang="fr-CA" sz="1200" baseline="0" dirty="0" smtClean="0">
                <a:solidFill>
                  <a:schemeClr val="dk1"/>
                </a:solidFill>
                <a:latin typeface="Calibri"/>
                <a:ea typeface="Calibri"/>
                <a:cs typeface="Calibri"/>
                <a:sym typeface="Calibri"/>
              </a:rPr>
              <a:t> the global C-GRASS initiative, </a:t>
            </a:r>
            <a:r>
              <a:rPr lang="fr-CA" sz="1200" baseline="0" dirty="0" err="1" smtClean="0">
                <a:solidFill>
                  <a:schemeClr val="dk1"/>
                </a:solidFill>
                <a:latin typeface="Calibri"/>
                <a:ea typeface="Calibri"/>
                <a:cs typeface="Calibri"/>
                <a:sym typeface="Calibri"/>
              </a:rPr>
              <a:t>which</a:t>
            </a:r>
            <a:r>
              <a:rPr lang="fr-CA" sz="1200" baseline="0" dirty="0" smtClean="0">
                <a:solidFill>
                  <a:schemeClr val="dk1"/>
                </a:solidFill>
                <a:latin typeface="Calibri"/>
                <a:ea typeface="Calibri"/>
                <a:cs typeface="Calibri"/>
                <a:sym typeface="Calibri"/>
              </a:rPr>
              <a:t> has a </a:t>
            </a:r>
            <a:r>
              <a:rPr lang="fr-CA" sz="1200" baseline="0" dirty="0" err="1" smtClean="0">
                <a:solidFill>
                  <a:schemeClr val="dk1"/>
                </a:solidFill>
                <a:latin typeface="Calibri"/>
                <a:ea typeface="Calibri"/>
                <a:cs typeface="Calibri"/>
                <a:sym typeface="Calibri"/>
              </a:rPr>
              <a:t>number</a:t>
            </a:r>
            <a:r>
              <a:rPr lang="fr-CA" sz="1200" baseline="0" dirty="0" smtClean="0">
                <a:solidFill>
                  <a:schemeClr val="dk1"/>
                </a:solidFill>
                <a:latin typeface="Calibri"/>
                <a:ea typeface="Calibri"/>
                <a:cs typeface="Calibri"/>
                <a:sym typeface="Calibri"/>
              </a:rPr>
              <a:t> of </a:t>
            </a:r>
            <a:r>
              <a:rPr lang="fr-CA" sz="1200" baseline="0" dirty="0" err="1" smtClean="0">
                <a:solidFill>
                  <a:schemeClr val="dk1"/>
                </a:solidFill>
                <a:latin typeface="Calibri"/>
                <a:ea typeface="Calibri"/>
                <a:cs typeface="Calibri"/>
                <a:sym typeface="Calibri"/>
              </a:rPr>
              <a:t>key</a:t>
            </a:r>
            <a:r>
              <a:rPr lang="fr-CA" sz="1200" baseline="0" dirty="0" smtClean="0">
                <a:solidFill>
                  <a:schemeClr val="dk1"/>
                </a:solidFill>
                <a:latin typeface="Calibri"/>
                <a:ea typeface="Calibri"/>
                <a:cs typeface="Calibri"/>
                <a:sym typeface="Calibri"/>
              </a:rPr>
              <a:t> </a:t>
            </a:r>
            <a:r>
              <a:rPr lang="fr-CA" sz="1200" baseline="0" dirty="0" err="1" smtClean="0">
                <a:solidFill>
                  <a:schemeClr val="dk1"/>
                </a:solidFill>
                <a:latin typeface="Calibri"/>
                <a:ea typeface="Calibri"/>
                <a:cs typeface="Calibri"/>
                <a:sym typeface="Calibri"/>
              </a:rPr>
              <a:t>next</a:t>
            </a:r>
            <a:r>
              <a:rPr lang="fr-CA" sz="1200" baseline="0" dirty="0" smtClean="0">
                <a:solidFill>
                  <a:schemeClr val="dk1"/>
                </a:solidFill>
                <a:latin typeface="Calibri"/>
                <a:ea typeface="Calibri"/>
                <a:cs typeface="Calibri"/>
                <a:sym typeface="Calibri"/>
              </a:rPr>
              <a:t> </a:t>
            </a:r>
            <a:r>
              <a:rPr lang="fr-CA" sz="1200" baseline="0" dirty="0" err="1" smtClean="0">
                <a:solidFill>
                  <a:schemeClr val="dk1"/>
                </a:solidFill>
                <a:latin typeface="Calibri"/>
                <a:ea typeface="Calibri"/>
                <a:cs typeface="Calibri"/>
                <a:sym typeface="Calibri"/>
              </a:rPr>
              <a:t>steps</a:t>
            </a:r>
            <a:r>
              <a:rPr lang="fr-CA" sz="1200" baseline="0" dirty="0" smtClean="0">
                <a:solidFill>
                  <a:schemeClr val="dk1"/>
                </a:solidFill>
                <a:latin typeface="Calibri"/>
                <a:ea typeface="Calibri"/>
                <a:cs typeface="Calibri"/>
                <a:sym typeface="Calibri"/>
              </a:rPr>
              <a:t>: </a:t>
            </a:r>
            <a:endParaRPr lang="fr-CA" sz="1200" dirty="0" smtClean="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lang="fr-CA" sz="1200" dirty="0" smtClean="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lang="fr-CA" sz="1200" dirty="0" smtClean="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mr-IN" sz="1200" dirty="0" smtClean="0">
                <a:solidFill>
                  <a:schemeClr val="dk1"/>
                </a:solidFill>
                <a:latin typeface="Calibri"/>
                <a:ea typeface="Calibri"/>
                <a:cs typeface="Calibri"/>
                <a:sym typeface="Calibri"/>
              </a:rPr>
              <a:t>………………</a:t>
            </a:r>
            <a:endParaRPr lang="fr-CA" sz="1200" dirty="0" smtClean="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lang="fr-CA" sz="1200" dirty="0" smtClean="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lang="fr-CA" sz="1200" dirty="0" smtClean="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lang="fr-CA" sz="1200" dirty="0" smtClean="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fr-CA" sz="1200" dirty="0" smtClean="0">
                <a:solidFill>
                  <a:schemeClr val="dk1"/>
                </a:solidFill>
                <a:latin typeface="Calibri"/>
                <a:ea typeface="Calibri"/>
                <a:cs typeface="Calibri"/>
                <a:sym typeface="Calibri"/>
              </a:rPr>
              <a:t>Essential </a:t>
            </a:r>
            <a:r>
              <a:rPr lang="fr-CA" sz="1200" dirty="0" err="1">
                <a:solidFill>
                  <a:schemeClr val="dk1"/>
                </a:solidFill>
                <a:latin typeface="Calibri"/>
                <a:ea typeface="Calibri"/>
                <a:cs typeface="Calibri"/>
                <a:sym typeface="Calibri"/>
              </a:rPr>
              <a:t>Ocean</a:t>
            </a:r>
            <a:r>
              <a:rPr lang="fr-CA" sz="1200" dirty="0">
                <a:solidFill>
                  <a:schemeClr val="dk1"/>
                </a:solidFill>
                <a:latin typeface="Calibri"/>
                <a:ea typeface="Calibri"/>
                <a:cs typeface="Calibri"/>
                <a:sym typeface="Calibri"/>
              </a:rPr>
              <a:t> Variables, or </a:t>
            </a:r>
            <a:r>
              <a:rPr lang="fr-CA" sz="1200" dirty="0" err="1">
                <a:solidFill>
                  <a:schemeClr val="dk1"/>
                </a:solidFill>
                <a:latin typeface="Calibri"/>
                <a:ea typeface="Calibri"/>
                <a:cs typeface="Calibri"/>
                <a:sym typeface="Calibri"/>
              </a:rPr>
              <a:t>EOVs</a:t>
            </a:r>
            <a:r>
              <a:rPr lang="fr-CA" sz="1200" dirty="0">
                <a:solidFill>
                  <a:schemeClr val="dk1"/>
                </a:solidFill>
                <a:latin typeface="Calibri"/>
                <a:ea typeface="Calibri"/>
                <a:cs typeface="Calibri"/>
                <a:sym typeface="Calibri"/>
              </a:rPr>
              <a:t>, are </a:t>
            </a:r>
            <a:r>
              <a:rPr lang="fr-CA" sz="1200" dirty="0" err="1">
                <a:solidFill>
                  <a:schemeClr val="dk1"/>
                </a:solidFill>
                <a:latin typeface="Calibri"/>
                <a:ea typeface="Calibri"/>
                <a:cs typeface="Calibri"/>
                <a:sym typeface="Calibri"/>
              </a:rPr>
              <a:t>those</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that</a:t>
            </a:r>
            <a:r>
              <a:rPr lang="fr-CA" sz="1200" dirty="0">
                <a:solidFill>
                  <a:schemeClr val="dk1"/>
                </a:solidFill>
                <a:latin typeface="Calibri"/>
                <a:ea typeface="Calibri"/>
                <a:cs typeface="Calibri"/>
                <a:sym typeface="Calibri"/>
              </a:rPr>
              <a:t> are mature in </a:t>
            </a:r>
            <a:r>
              <a:rPr lang="fr-CA" sz="1200" dirty="0" err="1">
                <a:solidFill>
                  <a:schemeClr val="dk1"/>
                </a:solidFill>
                <a:latin typeface="Calibri"/>
                <a:ea typeface="Calibri"/>
                <a:cs typeface="Calibri"/>
                <a:sym typeface="Calibri"/>
              </a:rPr>
              <a:t>their</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methodology</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standardized</a:t>
            </a:r>
            <a:r>
              <a:rPr lang="fr-CA" sz="1200" dirty="0">
                <a:solidFill>
                  <a:schemeClr val="dk1"/>
                </a:solidFill>
                <a:latin typeface="Calibri"/>
                <a:ea typeface="Calibri"/>
                <a:cs typeface="Calibri"/>
                <a:sym typeface="Calibri"/>
              </a:rPr>
              <a:t> in the </a:t>
            </a:r>
            <a:r>
              <a:rPr lang="fr-CA" sz="1200" dirty="0" err="1">
                <a:solidFill>
                  <a:schemeClr val="dk1"/>
                </a:solidFill>
                <a:latin typeface="Calibri"/>
                <a:ea typeface="Calibri"/>
                <a:cs typeface="Calibri"/>
                <a:sym typeface="Calibri"/>
              </a:rPr>
              <a:t>community</a:t>
            </a:r>
            <a:r>
              <a:rPr lang="fr-CA" sz="1200" dirty="0">
                <a:solidFill>
                  <a:schemeClr val="dk1"/>
                </a:solidFill>
                <a:latin typeface="Calibri"/>
                <a:ea typeface="Calibri"/>
                <a:cs typeface="Calibri"/>
                <a:sym typeface="Calibri"/>
              </a:rPr>
              <a:t>, and </a:t>
            </a:r>
            <a:r>
              <a:rPr lang="fr-CA" sz="1200" dirty="0" err="1">
                <a:solidFill>
                  <a:schemeClr val="dk1"/>
                </a:solidFill>
                <a:latin typeface="Calibri"/>
                <a:ea typeface="Calibri"/>
                <a:cs typeface="Calibri"/>
                <a:sym typeface="Calibri"/>
              </a:rPr>
              <a:t>widely</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collected</a:t>
            </a:r>
            <a:r>
              <a:rPr lang="fr-CA" sz="1200" dirty="0">
                <a:solidFill>
                  <a:schemeClr val="dk1"/>
                </a:solidFill>
                <a:latin typeface="Calibri"/>
                <a:ea typeface="Calibri"/>
                <a:cs typeface="Calibri"/>
                <a:sym typeface="Calibri"/>
              </a:rPr>
              <a:t>. CIOOS </a:t>
            </a:r>
            <a:r>
              <a:rPr lang="fr-CA" sz="1200" dirty="0" err="1">
                <a:solidFill>
                  <a:schemeClr val="dk1"/>
                </a:solidFill>
                <a:latin typeface="Calibri"/>
                <a:ea typeface="Calibri"/>
                <a:cs typeface="Calibri"/>
                <a:sym typeface="Calibri"/>
              </a:rPr>
              <a:t>is</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currently</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hosting</a:t>
            </a:r>
            <a:r>
              <a:rPr lang="fr-CA" sz="1200" dirty="0">
                <a:solidFill>
                  <a:schemeClr val="dk1"/>
                </a:solidFill>
                <a:latin typeface="Calibri"/>
                <a:ea typeface="Calibri"/>
                <a:cs typeface="Calibri"/>
                <a:sym typeface="Calibri"/>
              </a:rPr>
              <a:t> data </a:t>
            </a:r>
            <a:r>
              <a:rPr lang="fr-CA" sz="1200" dirty="0" err="1">
                <a:solidFill>
                  <a:schemeClr val="dk1"/>
                </a:solidFill>
                <a:latin typeface="Calibri"/>
                <a:ea typeface="Calibri"/>
                <a:cs typeface="Calibri"/>
                <a:sym typeface="Calibri"/>
              </a:rPr>
              <a:t>that</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were</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identified</a:t>
            </a:r>
            <a:r>
              <a:rPr lang="fr-CA" sz="1200" dirty="0">
                <a:solidFill>
                  <a:schemeClr val="dk1"/>
                </a:solidFill>
                <a:latin typeface="Calibri"/>
                <a:ea typeface="Calibri"/>
                <a:cs typeface="Calibri"/>
                <a:sym typeface="Calibri"/>
              </a:rPr>
              <a:t> as </a:t>
            </a:r>
            <a:r>
              <a:rPr lang="fr-CA" sz="1200" dirty="0" err="1">
                <a:solidFill>
                  <a:schemeClr val="dk1"/>
                </a:solidFill>
                <a:latin typeface="Calibri"/>
                <a:ea typeface="Calibri"/>
                <a:cs typeface="Calibri"/>
                <a:sym typeface="Calibri"/>
              </a:rPr>
              <a:t>widely</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useful</a:t>
            </a:r>
            <a:r>
              <a:rPr lang="fr-CA" sz="1200" dirty="0">
                <a:solidFill>
                  <a:schemeClr val="dk1"/>
                </a:solidFill>
                <a:latin typeface="Calibri"/>
                <a:ea typeface="Calibri"/>
                <a:cs typeface="Calibri"/>
                <a:sym typeface="Calibri"/>
              </a:rPr>
              <a:t> to test the system. </a:t>
            </a:r>
            <a:r>
              <a:rPr lang="fr-CA" sz="1200" dirty="0" err="1">
                <a:solidFill>
                  <a:schemeClr val="dk1"/>
                </a:solidFill>
                <a:latin typeface="Calibri"/>
                <a:ea typeface="Calibri"/>
                <a:cs typeface="Calibri"/>
                <a:sym typeface="Calibri"/>
              </a:rPr>
              <a:t>These</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include</a:t>
            </a:r>
            <a:r>
              <a:rPr lang="fr-CA" sz="1200" dirty="0">
                <a:solidFill>
                  <a:schemeClr val="dk1"/>
                </a:solidFill>
                <a:latin typeface="Calibri"/>
                <a:ea typeface="Calibri"/>
                <a:cs typeface="Calibri"/>
                <a:sym typeface="Calibri"/>
              </a:rPr>
              <a:t> a </a:t>
            </a:r>
            <a:r>
              <a:rPr lang="fr-CA" sz="1200" dirty="0" err="1">
                <a:solidFill>
                  <a:schemeClr val="dk1"/>
                </a:solidFill>
                <a:latin typeface="Calibri"/>
                <a:ea typeface="Calibri"/>
                <a:cs typeface="Calibri"/>
                <a:sym typeface="Calibri"/>
              </a:rPr>
              <a:t>selection</a:t>
            </a:r>
            <a:r>
              <a:rPr lang="fr-CA" sz="1200" dirty="0">
                <a:solidFill>
                  <a:schemeClr val="dk1"/>
                </a:solidFill>
                <a:latin typeface="Calibri"/>
                <a:ea typeface="Calibri"/>
                <a:cs typeface="Calibri"/>
                <a:sym typeface="Calibri"/>
              </a:rPr>
              <a:t> of </a:t>
            </a:r>
            <a:r>
              <a:rPr lang="fr-CA" sz="1200" dirty="0" err="1">
                <a:solidFill>
                  <a:schemeClr val="dk1"/>
                </a:solidFill>
                <a:latin typeface="Calibri"/>
                <a:ea typeface="Calibri"/>
                <a:cs typeface="Calibri"/>
                <a:sym typeface="Calibri"/>
              </a:rPr>
              <a:t>physical</a:t>
            </a:r>
            <a:r>
              <a:rPr lang="fr-CA" sz="1200" dirty="0">
                <a:solidFill>
                  <a:schemeClr val="dk1"/>
                </a:solidFill>
                <a:latin typeface="Calibri"/>
                <a:ea typeface="Calibri"/>
                <a:cs typeface="Calibri"/>
                <a:sym typeface="Calibri"/>
              </a:rPr>
              <a:t> and </a:t>
            </a:r>
            <a:r>
              <a:rPr lang="fr-CA" sz="1200" dirty="0" err="1">
                <a:solidFill>
                  <a:schemeClr val="dk1"/>
                </a:solidFill>
                <a:latin typeface="Calibri"/>
                <a:ea typeface="Calibri"/>
                <a:cs typeface="Calibri"/>
                <a:sym typeface="Calibri"/>
              </a:rPr>
              <a:t>biogeochemical</a:t>
            </a:r>
            <a:r>
              <a:rPr lang="fr-CA" sz="1200" dirty="0">
                <a:solidFill>
                  <a:schemeClr val="dk1"/>
                </a:solidFill>
                <a:latin typeface="Calibri"/>
                <a:ea typeface="Calibri"/>
                <a:cs typeface="Calibri"/>
                <a:sym typeface="Calibri"/>
              </a:rPr>
              <a:t> variables and variables </a:t>
            </a:r>
            <a:r>
              <a:rPr lang="fr-CA" sz="1200" dirty="0" err="1">
                <a:solidFill>
                  <a:schemeClr val="dk1"/>
                </a:solidFill>
                <a:latin typeface="Calibri"/>
                <a:ea typeface="Calibri"/>
                <a:cs typeface="Calibri"/>
                <a:sym typeface="Calibri"/>
              </a:rPr>
              <a:t>that</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may</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be</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derived</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from</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them</a:t>
            </a:r>
            <a:r>
              <a:rPr lang="fr-CA" sz="1200" dirty="0">
                <a:solidFill>
                  <a:schemeClr val="dk1"/>
                </a:solidFill>
                <a:latin typeface="Calibri"/>
                <a:ea typeface="Calibri"/>
                <a:cs typeface="Calibri"/>
                <a:sym typeface="Calibri"/>
              </a:rPr>
              <a:t>. This </a:t>
            </a:r>
            <a:r>
              <a:rPr lang="fr-CA" sz="1200" dirty="0" err="1">
                <a:solidFill>
                  <a:schemeClr val="dk1"/>
                </a:solidFill>
                <a:latin typeface="Calibri"/>
                <a:ea typeface="Calibri"/>
                <a:cs typeface="Calibri"/>
                <a:sym typeface="Calibri"/>
              </a:rPr>
              <a:t>list</a:t>
            </a:r>
            <a:r>
              <a:rPr lang="fr-CA" sz="1200" dirty="0">
                <a:solidFill>
                  <a:schemeClr val="dk1"/>
                </a:solidFill>
                <a:latin typeface="Calibri"/>
                <a:ea typeface="Calibri"/>
                <a:cs typeface="Calibri"/>
                <a:sym typeface="Calibri"/>
              </a:rPr>
              <a:t> of </a:t>
            </a:r>
            <a:r>
              <a:rPr lang="fr-CA" sz="1200" dirty="0" err="1">
                <a:solidFill>
                  <a:schemeClr val="dk1"/>
                </a:solidFill>
                <a:latin typeface="Calibri"/>
                <a:ea typeface="Calibri"/>
                <a:cs typeface="Calibri"/>
                <a:sym typeface="Calibri"/>
              </a:rPr>
              <a:t>EOVs</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is</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regularly</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expanding</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according</a:t>
            </a:r>
            <a:r>
              <a:rPr lang="fr-CA" sz="1200" dirty="0">
                <a:solidFill>
                  <a:schemeClr val="dk1"/>
                </a:solidFill>
                <a:latin typeface="Calibri"/>
                <a:ea typeface="Calibri"/>
                <a:cs typeface="Calibri"/>
                <a:sym typeface="Calibri"/>
              </a:rPr>
              <a:t> to </a:t>
            </a:r>
            <a:r>
              <a:rPr lang="fr-CA" sz="1200" dirty="0" err="1">
                <a:solidFill>
                  <a:schemeClr val="dk1"/>
                </a:solidFill>
                <a:latin typeface="Calibri"/>
                <a:ea typeface="Calibri"/>
                <a:cs typeface="Calibri"/>
                <a:sym typeface="Calibri"/>
              </a:rPr>
              <a:t>community</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interest</a:t>
            </a:r>
            <a:r>
              <a:rPr lang="fr-CA" sz="1200" dirty="0">
                <a:solidFill>
                  <a:schemeClr val="dk1"/>
                </a:solidFill>
                <a:latin typeface="Calibri"/>
                <a:ea typeface="Calibri"/>
                <a:cs typeface="Calibri"/>
                <a:sym typeface="Calibri"/>
              </a:rPr>
              <a:t> and </a:t>
            </a:r>
            <a:r>
              <a:rPr lang="fr-CA" sz="1200" dirty="0" err="1">
                <a:solidFill>
                  <a:schemeClr val="dk1"/>
                </a:solidFill>
                <a:latin typeface="Calibri"/>
                <a:ea typeface="Calibri"/>
                <a:cs typeface="Calibri"/>
                <a:sym typeface="Calibri"/>
              </a:rPr>
              <a:t>we</a:t>
            </a:r>
            <a:r>
              <a:rPr lang="fr-CA" sz="1200" dirty="0">
                <a:solidFill>
                  <a:schemeClr val="dk1"/>
                </a:solidFill>
                <a:latin typeface="Calibri"/>
                <a:ea typeface="Calibri"/>
                <a:cs typeface="Calibri"/>
                <a:sym typeface="Calibri"/>
              </a:rPr>
              <a:t> are </a:t>
            </a:r>
            <a:r>
              <a:rPr lang="fr-CA" sz="1200" dirty="0" err="1">
                <a:solidFill>
                  <a:schemeClr val="dk1"/>
                </a:solidFill>
                <a:latin typeface="Calibri"/>
                <a:ea typeface="Calibri"/>
                <a:cs typeface="Calibri"/>
                <a:sym typeface="Calibri"/>
              </a:rPr>
              <a:t>currently</a:t>
            </a:r>
            <a:r>
              <a:rPr lang="fr-CA" sz="1200" dirty="0">
                <a:solidFill>
                  <a:schemeClr val="dk1"/>
                </a:solidFill>
                <a:latin typeface="Calibri"/>
                <a:ea typeface="Calibri"/>
                <a:cs typeface="Calibri"/>
                <a:sym typeface="Calibri"/>
              </a:rPr>
              <a:t> building </a:t>
            </a:r>
            <a:r>
              <a:rPr lang="fr-CA" sz="1200" dirty="0" err="1">
                <a:solidFill>
                  <a:schemeClr val="dk1"/>
                </a:solidFill>
                <a:latin typeface="Calibri"/>
                <a:ea typeface="Calibri"/>
                <a:cs typeface="Calibri"/>
                <a:sym typeface="Calibri"/>
              </a:rPr>
              <a:t>capacity</a:t>
            </a:r>
            <a:r>
              <a:rPr lang="fr-CA" sz="1200" dirty="0">
                <a:solidFill>
                  <a:schemeClr val="dk1"/>
                </a:solidFill>
                <a:latin typeface="Calibri"/>
                <a:ea typeface="Calibri"/>
                <a:cs typeface="Calibri"/>
                <a:sym typeface="Calibri"/>
              </a:rPr>
              <a:t> for </a:t>
            </a:r>
            <a:r>
              <a:rPr lang="fr-CA" sz="1200" dirty="0" err="1">
                <a:solidFill>
                  <a:schemeClr val="dk1"/>
                </a:solidFill>
                <a:latin typeface="Calibri"/>
                <a:ea typeface="Calibri"/>
                <a:cs typeface="Calibri"/>
                <a:sym typeface="Calibri"/>
              </a:rPr>
              <a:t>many</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biological</a:t>
            </a:r>
            <a:r>
              <a:rPr lang="fr-CA" sz="1200" dirty="0">
                <a:solidFill>
                  <a:schemeClr val="dk1"/>
                </a:solidFill>
                <a:latin typeface="Calibri"/>
                <a:ea typeface="Calibri"/>
                <a:cs typeface="Calibri"/>
                <a:sym typeface="Calibri"/>
              </a:rPr>
              <a:t> variables, </a:t>
            </a:r>
            <a:r>
              <a:rPr lang="fr-CA" sz="1200" dirty="0" err="1">
                <a:solidFill>
                  <a:schemeClr val="dk1"/>
                </a:solidFill>
                <a:latin typeface="Calibri"/>
                <a:ea typeface="Calibri"/>
                <a:cs typeface="Calibri"/>
                <a:sym typeface="Calibri"/>
              </a:rPr>
              <a:t>including</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genomics</a:t>
            </a:r>
            <a:r>
              <a:rPr lang="fr-CA" sz="1200" dirty="0">
                <a:solidFill>
                  <a:schemeClr val="dk1"/>
                </a:solidFill>
                <a:latin typeface="Calibri"/>
                <a:ea typeface="Calibri"/>
                <a:cs typeface="Calibri"/>
                <a:sym typeface="Calibri"/>
              </a:rPr>
              <a:t>, and </a:t>
            </a:r>
            <a:r>
              <a:rPr lang="fr-CA" sz="1200" dirty="0" err="1">
                <a:solidFill>
                  <a:schemeClr val="dk1"/>
                </a:solidFill>
                <a:latin typeface="Calibri"/>
                <a:ea typeface="Calibri"/>
                <a:cs typeface="Calibri"/>
                <a:sym typeface="Calibri"/>
              </a:rPr>
              <a:t>making</a:t>
            </a:r>
            <a:r>
              <a:rPr lang="fr-CA" sz="1200" dirty="0">
                <a:solidFill>
                  <a:schemeClr val="dk1"/>
                </a:solidFill>
                <a:latin typeface="Calibri"/>
                <a:ea typeface="Calibri"/>
                <a:cs typeface="Calibri"/>
                <a:sym typeface="Calibri"/>
              </a:rPr>
              <a:t> CIOOS compatible </a:t>
            </a:r>
            <a:r>
              <a:rPr lang="fr-CA" sz="1200" dirty="0" err="1">
                <a:solidFill>
                  <a:schemeClr val="dk1"/>
                </a:solidFill>
                <a:latin typeface="Calibri"/>
                <a:ea typeface="Calibri"/>
                <a:cs typeface="Calibri"/>
                <a:sym typeface="Calibri"/>
              </a:rPr>
              <a:t>with</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existing</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repositories</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like</a:t>
            </a:r>
            <a:r>
              <a:rPr lang="fr-CA" sz="1200" dirty="0">
                <a:solidFill>
                  <a:schemeClr val="dk1"/>
                </a:solidFill>
                <a:latin typeface="Calibri"/>
                <a:ea typeface="Calibri"/>
                <a:cs typeface="Calibri"/>
                <a:sym typeface="Calibri"/>
              </a:rPr>
              <a:t> the </a:t>
            </a:r>
            <a:r>
              <a:rPr lang="fr-CA" sz="1200" dirty="0" err="1">
                <a:solidFill>
                  <a:schemeClr val="dk1"/>
                </a:solidFill>
                <a:latin typeface="Calibri"/>
                <a:ea typeface="Calibri"/>
                <a:cs typeface="Calibri"/>
                <a:sym typeface="Calibri"/>
              </a:rPr>
              <a:t>Ocean</a:t>
            </a:r>
            <a:r>
              <a:rPr lang="fr-CA" sz="1200" dirty="0">
                <a:solidFill>
                  <a:schemeClr val="dk1"/>
                </a:solidFill>
                <a:latin typeface="Calibri"/>
                <a:ea typeface="Calibri"/>
                <a:cs typeface="Calibri"/>
                <a:sym typeface="Calibri"/>
              </a:rPr>
              <a:t> </a:t>
            </a:r>
            <a:r>
              <a:rPr lang="fr-CA" sz="1200" dirty="0" err="1">
                <a:solidFill>
                  <a:schemeClr val="dk1"/>
                </a:solidFill>
                <a:latin typeface="Calibri"/>
                <a:ea typeface="Calibri"/>
                <a:cs typeface="Calibri"/>
                <a:sym typeface="Calibri"/>
              </a:rPr>
              <a:t>Biodiversity</a:t>
            </a:r>
            <a:r>
              <a:rPr lang="fr-CA" sz="1200" dirty="0">
                <a:solidFill>
                  <a:schemeClr val="dk1"/>
                </a:solidFill>
                <a:latin typeface="Calibri"/>
                <a:ea typeface="Calibri"/>
                <a:cs typeface="Calibri"/>
                <a:sym typeface="Calibri"/>
              </a:rPr>
              <a:t> Information System, or OBIS, and the National Center for </a:t>
            </a:r>
            <a:r>
              <a:rPr lang="fr-CA" sz="1200" dirty="0" err="1">
                <a:solidFill>
                  <a:schemeClr val="dk1"/>
                </a:solidFill>
                <a:latin typeface="Calibri"/>
                <a:ea typeface="Calibri"/>
                <a:cs typeface="Calibri"/>
                <a:sym typeface="Calibri"/>
              </a:rPr>
              <a:t>Biotechnology</a:t>
            </a:r>
            <a:r>
              <a:rPr lang="fr-CA" sz="1200" dirty="0">
                <a:solidFill>
                  <a:schemeClr val="dk1"/>
                </a:solidFill>
                <a:latin typeface="Calibri"/>
                <a:ea typeface="Calibri"/>
                <a:cs typeface="Calibri"/>
                <a:sym typeface="Calibri"/>
              </a:rPr>
              <a:t> Information, or NCBI.</a:t>
            </a:r>
            <a:endParaRPr sz="1200" dirty="0">
              <a:solidFill>
                <a:schemeClr val="dk1"/>
              </a:solidFill>
              <a:latin typeface="Calibri"/>
              <a:ea typeface="Calibri"/>
              <a:cs typeface="Calibri"/>
              <a:sym typeface="Calibri"/>
            </a:endParaRPr>
          </a:p>
          <a:p>
            <a:pPr marL="15875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1888485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dirty="0" smtClean="0"/>
              <a:t>These</a:t>
            </a:r>
            <a:r>
              <a:rPr lang="en-CA" baseline="0" dirty="0" smtClean="0"/>
              <a:t> include: </a:t>
            </a:r>
          </a:p>
          <a:p>
            <a:pPr marL="0" lvl="0" indent="0" algn="l" rtl="0">
              <a:lnSpc>
                <a:spcPct val="100000"/>
              </a:lnSpc>
              <a:spcBef>
                <a:spcPts val="0"/>
              </a:spcBef>
              <a:spcAft>
                <a:spcPts val="0"/>
              </a:spcAft>
              <a:buSzPts val="1400"/>
              <a:buNone/>
            </a:pPr>
            <a:endParaRPr lang="en-CA" baseline="0" dirty="0" smtClean="0"/>
          </a:p>
          <a:p>
            <a:pPr marL="228600" lvl="0" indent="-228600" algn="l" rtl="0">
              <a:lnSpc>
                <a:spcPct val="100000"/>
              </a:lnSpc>
              <a:spcBef>
                <a:spcPts val="0"/>
              </a:spcBef>
              <a:spcAft>
                <a:spcPts val="0"/>
              </a:spcAft>
              <a:buSzPts val="1400"/>
              <a:buAutoNum type="arabicPeriod"/>
            </a:pPr>
            <a:r>
              <a:rPr lang="en-CA" baseline="0" dirty="0" smtClean="0"/>
              <a:t>Working out the kinks for a global </a:t>
            </a:r>
            <a:r>
              <a:rPr lang="en-CA" baseline="0" dirty="0" err="1" smtClean="0"/>
              <a:t>seagrass</a:t>
            </a:r>
            <a:r>
              <a:rPr lang="en-CA" baseline="0" dirty="0" smtClean="0"/>
              <a:t> data schema, including ensuring the data structure is Darwin Core compliant </a:t>
            </a:r>
          </a:p>
          <a:p>
            <a:pPr marL="228600" lvl="0" indent="-228600" algn="l" rtl="0">
              <a:lnSpc>
                <a:spcPct val="100000"/>
              </a:lnSpc>
              <a:spcBef>
                <a:spcPts val="0"/>
              </a:spcBef>
              <a:spcAft>
                <a:spcPts val="0"/>
              </a:spcAft>
              <a:buSzPts val="1400"/>
              <a:buAutoNum type="arabicPeriod"/>
            </a:pPr>
            <a:endParaRPr lang="en-CA" baseline="0" dirty="0" smtClean="0"/>
          </a:p>
          <a:p>
            <a:pPr marL="228600" lvl="0" indent="-228600" algn="l" rtl="0">
              <a:lnSpc>
                <a:spcPct val="100000"/>
              </a:lnSpc>
              <a:spcBef>
                <a:spcPts val="0"/>
              </a:spcBef>
              <a:spcAft>
                <a:spcPts val="0"/>
              </a:spcAft>
              <a:buSzPts val="1400"/>
              <a:buAutoNum type="arabicPeriod"/>
            </a:pPr>
            <a:r>
              <a:rPr lang="en-CA" baseline="0" dirty="0" smtClean="0"/>
              <a:t>Drawing links between remote sensing and in situ methods, and reviewing common methodologies appropriate across global monitoring programs </a:t>
            </a:r>
          </a:p>
          <a:p>
            <a:pPr marL="228600" lvl="0" indent="-228600" algn="l" rtl="0">
              <a:lnSpc>
                <a:spcPct val="100000"/>
              </a:lnSpc>
              <a:spcBef>
                <a:spcPts val="0"/>
              </a:spcBef>
              <a:spcAft>
                <a:spcPts val="0"/>
              </a:spcAft>
              <a:buSzPts val="1400"/>
              <a:buAutoNum type="arabicPeriod"/>
            </a:pPr>
            <a:endParaRPr lang="en-CA" baseline="0" dirty="0" smtClean="0"/>
          </a:p>
          <a:p>
            <a:pPr marL="228600" lvl="0" indent="-228600" algn="l" rtl="0">
              <a:lnSpc>
                <a:spcPct val="100000"/>
              </a:lnSpc>
              <a:spcBef>
                <a:spcPts val="0"/>
              </a:spcBef>
              <a:spcAft>
                <a:spcPts val="0"/>
              </a:spcAft>
              <a:buSzPts val="1400"/>
              <a:buAutoNum type="arabicPeriod"/>
            </a:pPr>
            <a:r>
              <a:rPr lang="en-CA" baseline="0" dirty="0" smtClean="0"/>
              <a:t>New syntheses on global </a:t>
            </a:r>
            <a:r>
              <a:rPr lang="en-CA" baseline="0" dirty="0" err="1" smtClean="0"/>
              <a:t>seagrass</a:t>
            </a:r>
            <a:r>
              <a:rPr lang="en-CA" baseline="0" dirty="0" smtClean="0"/>
              <a:t> trends from currently available data</a:t>
            </a:r>
          </a:p>
          <a:p>
            <a:pPr marL="228600" lvl="0" indent="-228600" algn="l" rtl="0">
              <a:lnSpc>
                <a:spcPct val="100000"/>
              </a:lnSpc>
              <a:spcBef>
                <a:spcPts val="0"/>
              </a:spcBef>
              <a:spcAft>
                <a:spcPts val="0"/>
              </a:spcAft>
              <a:buSzPts val="1400"/>
              <a:buAutoNum type="arabicPeriod"/>
            </a:pPr>
            <a:endParaRPr lang="en-CA" baseline="0" dirty="0"/>
          </a:p>
          <a:p>
            <a:pPr marL="228600" lvl="0" indent="-228600" algn="l" rtl="0">
              <a:lnSpc>
                <a:spcPct val="100000"/>
              </a:lnSpc>
              <a:spcBef>
                <a:spcPts val="0"/>
              </a:spcBef>
              <a:spcAft>
                <a:spcPts val="0"/>
              </a:spcAft>
              <a:buSzPts val="1400"/>
              <a:buAutoNum type="arabicPeriod"/>
            </a:pPr>
            <a:r>
              <a:rPr lang="en-CA" baseline="0" dirty="0" smtClean="0"/>
              <a:t>And to round things out a global </a:t>
            </a:r>
            <a:r>
              <a:rPr lang="en-CA" baseline="0" dirty="0" err="1" smtClean="0"/>
              <a:t>seagrass</a:t>
            </a:r>
            <a:r>
              <a:rPr lang="en-CA" baseline="0" dirty="0" smtClean="0"/>
              <a:t> Community of Practice is being initiated. </a:t>
            </a:r>
          </a:p>
          <a:p>
            <a:pPr marL="0" lvl="0" indent="0" algn="l" rtl="0">
              <a:lnSpc>
                <a:spcPct val="100000"/>
              </a:lnSpc>
              <a:spcBef>
                <a:spcPts val="0"/>
              </a:spcBef>
              <a:spcAft>
                <a:spcPts val="0"/>
              </a:spcAft>
              <a:buSzPts val="1400"/>
              <a:buNone/>
            </a:pPr>
            <a:r>
              <a:rPr lang="en-CA" baseline="0" dirty="0" smtClean="0"/>
              <a:t>One our their mandates is to gather and maintain metadata on the global observing network itself, starting with </a:t>
            </a:r>
            <a:r>
              <a:rPr lang="en-CA" baseline="0" dirty="0" err="1" smtClean="0"/>
              <a:t>seagass</a:t>
            </a:r>
            <a:r>
              <a:rPr lang="en-CA" baseline="0" dirty="0" smtClean="0"/>
              <a:t>, but expanding to other EOVs</a:t>
            </a:r>
          </a:p>
        </p:txBody>
      </p:sp>
      <p:sp>
        <p:nvSpPr>
          <p:cNvPr id="103" name="Google Shape;103;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dirty="0" smtClean="0"/>
              <a:t>Looking forward,</a:t>
            </a:r>
            <a:r>
              <a:rPr lang="en-CA" baseline="0" dirty="0" smtClean="0"/>
              <a:t> towards global </a:t>
            </a:r>
            <a:r>
              <a:rPr lang="en-CA" baseline="0" dirty="0" err="1" smtClean="0"/>
              <a:t>implementaton</a:t>
            </a:r>
            <a:r>
              <a:rPr lang="en-CA" baseline="0" dirty="0" smtClean="0"/>
              <a:t> of </a:t>
            </a:r>
            <a:r>
              <a:rPr lang="en-CA" baseline="0" dirty="0" err="1" smtClean="0"/>
              <a:t>seagrass</a:t>
            </a:r>
            <a:r>
              <a:rPr lang="en-CA" baseline="0" dirty="0" smtClean="0"/>
              <a:t> EOVs, </a:t>
            </a:r>
          </a:p>
          <a:p>
            <a:pPr marL="0" lvl="0" indent="0" algn="l" rtl="0">
              <a:lnSpc>
                <a:spcPct val="100000"/>
              </a:lnSpc>
              <a:spcBef>
                <a:spcPts val="0"/>
              </a:spcBef>
              <a:spcAft>
                <a:spcPts val="0"/>
              </a:spcAft>
              <a:buSzPts val="1400"/>
              <a:buNone/>
            </a:pPr>
            <a:r>
              <a:rPr lang="en-CA" baseline="0" dirty="0" smtClean="0"/>
              <a:t>as well as other biological and </a:t>
            </a:r>
            <a:r>
              <a:rPr lang="en-CA" baseline="0" dirty="0" err="1" smtClean="0"/>
              <a:t>ecosysem</a:t>
            </a:r>
            <a:r>
              <a:rPr lang="en-CA" baseline="0" dirty="0" smtClean="0"/>
              <a:t> variables</a:t>
            </a:r>
          </a:p>
          <a:p>
            <a:pPr marL="0" lvl="0" indent="0" algn="l" rtl="0">
              <a:lnSpc>
                <a:spcPct val="100000"/>
              </a:lnSpc>
              <a:spcBef>
                <a:spcPts val="0"/>
              </a:spcBef>
              <a:spcAft>
                <a:spcPts val="0"/>
              </a:spcAft>
              <a:buSzPts val="1400"/>
              <a:buNone/>
            </a:pPr>
            <a:r>
              <a:rPr lang="en-CA" baseline="0" dirty="0" smtClean="0"/>
              <a:t>There are a couple of key points to emphasize</a:t>
            </a:r>
          </a:p>
          <a:p>
            <a:pPr marL="0" lvl="0" indent="0" algn="l" rtl="0">
              <a:lnSpc>
                <a:spcPct val="100000"/>
              </a:lnSpc>
              <a:spcBef>
                <a:spcPts val="0"/>
              </a:spcBef>
              <a:spcAft>
                <a:spcPts val="0"/>
              </a:spcAft>
              <a:buSzPts val="1400"/>
              <a:buNone/>
            </a:pPr>
            <a:endParaRPr lang="en-CA" baseline="0" dirty="0" smtClean="0"/>
          </a:p>
          <a:p>
            <a:pPr marL="228600" lvl="0" indent="-228600" algn="l" rtl="0">
              <a:lnSpc>
                <a:spcPct val="100000"/>
              </a:lnSpc>
              <a:spcBef>
                <a:spcPts val="0"/>
              </a:spcBef>
              <a:spcAft>
                <a:spcPts val="0"/>
              </a:spcAft>
              <a:buSzPts val="1400"/>
              <a:buAutoNum type="arabicPeriod"/>
            </a:pPr>
            <a:r>
              <a:rPr lang="en-CA" baseline="0" dirty="0" smtClean="0"/>
              <a:t>First, we have been able to work across scales because of strong local partnerships, especially with Indigenous groups and communities, and also because of our work in international networks. This </a:t>
            </a:r>
            <a:r>
              <a:rPr lang="en-CA" baseline="0" dirty="0" err="1" smtClean="0"/>
              <a:t>faciliates</a:t>
            </a:r>
            <a:r>
              <a:rPr lang="en-CA" baseline="0" dirty="0" smtClean="0"/>
              <a:t> communication on standards and methodologies across scales, which will is key for local adoption of EOVs.</a:t>
            </a:r>
          </a:p>
          <a:p>
            <a:pPr marL="228600" lvl="0" indent="-228600" algn="l" rtl="0">
              <a:lnSpc>
                <a:spcPct val="100000"/>
              </a:lnSpc>
              <a:spcBef>
                <a:spcPts val="0"/>
              </a:spcBef>
              <a:spcAft>
                <a:spcPts val="0"/>
              </a:spcAft>
              <a:buSzPts val="1400"/>
              <a:buAutoNum type="arabicPeriod"/>
            </a:pPr>
            <a:endParaRPr lang="en-CA" baseline="0" dirty="0" smtClean="0"/>
          </a:p>
          <a:p>
            <a:pPr marL="228600" lvl="0" indent="-228600" algn="l" rtl="0">
              <a:lnSpc>
                <a:spcPct val="100000"/>
              </a:lnSpc>
              <a:spcBef>
                <a:spcPts val="0"/>
              </a:spcBef>
              <a:spcAft>
                <a:spcPts val="0"/>
              </a:spcAft>
              <a:buSzPts val="1400"/>
              <a:buAutoNum type="arabicPeriod"/>
            </a:pPr>
            <a:r>
              <a:rPr lang="en-CA" baseline="0" dirty="0" smtClean="0"/>
              <a:t>Second, Hakai has dedicated attention and funding towards data management, including iterative development between field-based scientists and computer programmers. And we’ve been able to leverage these technical skills for use by other organizations. We need more of this </a:t>
            </a:r>
            <a:r>
              <a:rPr lang="mr-IN" baseline="0" dirty="0" smtClean="0"/>
              <a:t>–</a:t>
            </a:r>
            <a:r>
              <a:rPr lang="en-CA" baseline="0" dirty="0" smtClean="0"/>
              <a:t> system engineers and developers working in complement with those collecting the data. </a:t>
            </a:r>
          </a:p>
          <a:p>
            <a:pPr marL="228600" lvl="0" indent="-228600" algn="l" rtl="0">
              <a:lnSpc>
                <a:spcPct val="100000"/>
              </a:lnSpc>
              <a:spcBef>
                <a:spcPts val="0"/>
              </a:spcBef>
              <a:spcAft>
                <a:spcPts val="0"/>
              </a:spcAft>
              <a:buSzPts val="1400"/>
              <a:buAutoNum type="arabicPeriod"/>
            </a:pPr>
            <a:endParaRPr lang="en-CA" baseline="0" dirty="0" smtClean="0"/>
          </a:p>
          <a:p>
            <a:pPr marL="228600" lvl="0" indent="-228600" algn="l" rtl="0">
              <a:lnSpc>
                <a:spcPct val="100000"/>
              </a:lnSpc>
              <a:spcBef>
                <a:spcPts val="0"/>
              </a:spcBef>
              <a:spcAft>
                <a:spcPts val="0"/>
              </a:spcAft>
              <a:buSzPts val="1400"/>
              <a:buAutoNum type="arabicPeriod"/>
            </a:pPr>
            <a:r>
              <a:rPr lang="en-CA" baseline="0" dirty="0" smtClean="0"/>
              <a:t>Finally, especially in the era of </a:t>
            </a:r>
            <a:r>
              <a:rPr lang="en-CA" baseline="0" dirty="0" err="1" smtClean="0"/>
              <a:t>Covid</a:t>
            </a:r>
            <a:r>
              <a:rPr lang="en-CA" baseline="0" dirty="0" smtClean="0"/>
              <a:t> </a:t>
            </a:r>
            <a:r>
              <a:rPr lang="mr-IN" baseline="0" dirty="0" smtClean="0"/>
              <a:t>–</a:t>
            </a:r>
            <a:r>
              <a:rPr lang="en-CA" baseline="0" dirty="0" smtClean="0"/>
              <a:t> new tools, such as the videos and apps I discussed, are important for supporting both emerging and established programs in the field. These can also be used to promote methodologies and get groups and individuals excited about contributing towards both local and global initiatives</a:t>
            </a:r>
            <a:endParaRPr dirty="0"/>
          </a:p>
        </p:txBody>
      </p:sp>
      <p:sp>
        <p:nvSpPr>
          <p:cNvPr id="103" name="Google Shape;103;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Seagrass</a:t>
            </a:r>
            <a:r>
              <a:rPr lang="en-US" dirty="0" smtClean="0"/>
              <a:t> was identified by</a:t>
            </a:r>
            <a:r>
              <a:rPr lang="en-US" baseline="0" dirty="0" smtClean="0"/>
              <a:t> the GOOS </a:t>
            </a:r>
            <a:r>
              <a:rPr lang="en-US" baseline="0" dirty="0" err="1" smtClean="0"/>
              <a:t>BioEco</a:t>
            </a:r>
            <a:r>
              <a:rPr lang="en-US" baseline="0" dirty="0" smtClean="0"/>
              <a:t> framework as a key ‘biological’ or ‘ecosystem’ variable, because of the important ecosystem services this habitat provides, as well as global mandates to improve management and conservation of this coastal habitat. </a:t>
            </a:r>
          </a:p>
          <a:p>
            <a:endParaRPr lang="en-US" baseline="0" dirty="0" smtClean="0"/>
          </a:p>
          <a:p>
            <a:r>
              <a:rPr lang="en-US" baseline="0" dirty="0" smtClean="0"/>
              <a:t>This talk will focus on </a:t>
            </a:r>
            <a:r>
              <a:rPr lang="en-US" baseline="0" dirty="0" err="1" smtClean="0"/>
              <a:t>seagrass</a:t>
            </a:r>
            <a:r>
              <a:rPr lang="en-US" baseline="0" dirty="0" smtClean="0"/>
              <a:t>, but our groups are also working on other functional and habitat variable, including </a:t>
            </a:r>
            <a:r>
              <a:rPr lang="en-US" baseline="0" dirty="0" err="1" smtClean="0"/>
              <a:t>macroalgae</a:t>
            </a:r>
            <a:r>
              <a:rPr lang="en-US" baseline="0" dirty="0" smtClean="0"/>
              <a:t> - specifically canopy forming kelps. Some of our key points with regard to EOV implementation carry over to kelps as well. </a:t>
            </a:r>
          </a:p>
          <a:p>
            <a:r>
              <a:rPr lang="en-US" baseline="0" dirty="0" smtClean="0"/>
              <a: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smtClean="0">
                <a:solidFill>
                  <a:schemeClr val="dk1"/>
                </a:solidFill>
                <a:latin typeface="Calibri"/>
                <a:ea typeface="Calibri"/>
                <a:cs typeface="Calibri"/>
                <a:sym typeface="Calibri"/>
              </a:rPr>
              <a:t>2</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8771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ad546cf63f_1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baseline="0" dirty="0" smtClean="0"/>
              <a:t>Our groups are working across local monitoring efforts, </a:t>
            </a:r>
          </a:p>
          <a:p>
            <a:pPr marL="0" lvl="0" indent="0" algn="l" rtl="0">
              <a:spcBef>
                <a:spcPts val="0"/>
              </a:spcBef>
              <a:spcAft>
                <a:spcPts val="0"/>
              </a:spcAft>
              <a:buNone/>
            </a:pPr>
            <a:r>
              <a:rPr lang="en-CA" baseline="0" dirty="0" smtClean="0"/>
              <a:t>regional networks and partnerships </a:t>
            </a:r>
          </a:p>
          <a:p>
            <a:pPr marL="0" lvl="0" indent="0" algn="l" rtl="0">
              <a:spcBef>
                <a:spcPts val="0"/>
              </a:spcBef>
              <a:spcAft>
                <a:spcPts val="0"/>
              </a:spcAft>
              <a:buNone/>
            </a:pPr>
            <a:r>
              <a:rPr lang="en-CA" baseline="0" dirty="0" smtClean="0"/>
              <a:t>And global initiatives </a:t>
            </a:r>
          </a:p>
          <a:p>
            <a:pPr marL="0" lvl="0" indent="0" algn="l" rtl="0">
              <a:spcBef>
                <a:spcPts val="0"/>
              </a:spcBef>
              <a:spcAft>
                <a:spcPts val="0"/>
              </a:spcAft>
              <a:buNone/>
            </a:pPr>
            <a:r>
              <a:rPr lang="en-CA" baseline="0" dirty="0" smtClean="0"/>
              <a:t>to implement </a:t>
            </a:r>
            <a:r>
              <a:rPr lang="en-CA" baseline="0" dirty="0" err="1" smtClean="0"/>
              <a:t>seagrass</a:t>
            </a:r>
            <a:r>
              <a:rPr lang="en-CA" baseline="0" dirty="0" smtClean="0"/>
              <a:t> EOVs </a:t>
            </a:r>
          </a:p>
          <a:p>
            <a:pPr marL="0" lvl="0" indent="0" algn="l" rtl="0">
              <a:spcBef>
                <a:spcPts val="0"/>
              </a:spcBef>
              <a:spcAft>
                <a:spcPts val="0"/>
              </a:spcAft>
              <a:buNone/>
            </a:pPr>
            <a:endParaRPr lang="en-CA" baseline="0" dirty="0" smtClean="0"/>
          </a:p>
          <a:p>
            <a:pPr marL="0" lvl="0" indent="0" algn="l" rtl="0">
              <a:spcBef>
                <a:spcPts val="0"/>
              </a:spcBef>
              <a:spcAft>
                <a:spcPts val="0"/>
              </a:spcAft>
              <a:buNone/>
            </a:pPr>
            <a:r>
              <a:rPr lang="en-CA" baseline="0" dirty="0" smtClean="0"/>
              <a:t>At the global level, members of our group are participating in C-GRASS, a SCOR-funded initiative </a:t>
            </a:r>
          </a:p>
          <a:p>
            <a:pPr marL="0" lvl="0" indent="0" algn="l" rtl="0">
              <a:spcBef>
                <a:spcPts val="0"/>
              </a:spcBef>
              <a:spcAft>
                <a:spcPts val="0"/>
              </a:spcAft>
              <a:buNone/>
            </a:pPr>
            <a:r>
              <a:rPr lang="en-CA" baseline="0" dirty="0" smtClean="0"/>
              <a:t>that’s working to support </a:t>
            </a:r>
            <a:r>
              <a:rPr lang="en-CA" baseline="0" dirty="0" err="1" smtClean="0"/>
              <a:t>seagrass</a:t>
            </a:r>
            <a:r>
              <a:rPr lang="en-CA" baseline="0" dirty="0" smtClean="0"/>
              <a:t> EOV/EBV initiatives under GOOS (the Global Ocean Observing System) and MBON (the Marine Biodiversity Observing System). </a:t>
            </a:r>
            <a:endParaRPr dirty="0"/>
          </a:p>
        </p:txBody>
      </p:sp>
      <p:sp>
        <p:nvSpPr>
          <p:cNvPr id="489" name="Google Shape;489;gad546cf63f_1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CA" baseline="0" dirty="0" smtClean="0"/>
              <a:t>One key task for C-GRASS is to review and find global consensus for proposed </a:t>
            </a:r>
            <a:r>
              <a:rPr lang="en-CA" baseline="0" dirty="0" err="1" smtClean="0"/>
              <a:t>seagrass</a:t>
            </a:r>
            <a:r>
              <a:rPr lang="en-CA" baseline="0" dirty="0" smtClean="0"/>
              <a:t> EOV’s</a:t>
            </a:r>
          </a:p>
          <a:p>
            <a:pPr marL="0" marR="0" lvl="0" indent="0" algn="l" rtl="0">
              <a:lnSpc>
                <a:spcPct val="100000"/>
              </a:lnSpc>
              <a:spcBef>
                <a:spcPts val="0"/>
              </a:spcBef>
              <a:spcAft>
                <a:spcPts val="0"/>
              </a:spcAft>
              <a:buClr>
                <a:srgbClr val="000000"/>
              </a:buClr>
              <a:buSzPts val="1400"/>
              <a:buFont typeface="Arial"/>
              <a:buNone/>
            </a:pPr>
            <a:r>
              <a:rPr lang="en-CA" baseline="0" dirty="0" smtClean="0"/>
              <a:t>Following the GOOS nomenclature, </a:t>
            </a:r>
            <a:r>
              <a:rPr lang="en-CA" baseline="0" dirty="0" err="1" smtClean="0"/>
              <a:t>seagrass</a:t>
            </a:r>
            <a:r>
              <a:rPr lang="en-CA" baseline="0" dirty="0" smtClean="0"/>
              <a:t> EOV’s have been been organized into core sub-variables, supporting variables and complementary variables. </a:t>
            </a:r>
          </a:p>
          <a:p>
            <a:pPr marL="0" marR="0" lvl="0" indent="0" algn="l" rtl="0">
              <a:lnSpc>
                <a:spcPct val="100000"/>
              </a:lnSpc>
              <a:spcBef>
                <a:spcPts val="0"/>
              </a:spcBef>
              <a:spcAft>
                <a:spcPts val="0"/>
              </a:spcAft>
              <a:buClr>
                <a:srgbClr val="000000"/>
              </a:buClr>
              <a:buSzPts val="1400"/>
              <a:buFont typeface="Arial"/>
              <a:buNone/>
            </a:pPr>
            <a:endParaRPr lang="en-CA" baseline="0" dirty="0" smtClean="0"/>
          </a:p>
          <a:p>
            <a:pPr marL="0" marR="0" lvl="0" indent="0" algn="l" rtl="0">
              <a:lnSpc>
                <a:spcPct val="100000"/>
              </a:lnSpc>
              <a:spcBef>
                <a:spcPts val="0"/>
              </a:spcBef>
              <a:spcAft>
                <a:spcPts val="0"/>
              </a:spcAft>
              <a:buClr>
                <a:srgbClr val="000000"/>
              </a:buClr>
              <a:buSzPts val="1400"/>
              <a:buFont typeface="Arial"/>
              <a:buNone/>
            </a:pPr>
            <a:r>
              <a:rPr lang="en-CA" baseline="0" dirty="0" smtClean="0"/>
              <a:t>For each of these variables, guidance in terms of best practices for data collection and data management is in development</a:t>
            </a:r>
            <a:endParaRPr lang="en-CA" baseline="0" dirty="0"/>
          </a:p>
          <a:p>
            <a:pPr marL="0" marR="0" lvl="0" indent="0" algn="l" rtl="0">
              <a:lnSpc>
                <a:spcPct val="100000"/>
              </a:lnSpc>
              <a:spcBef>
                <a:spcPts val="0"/>
              </a:spcBef>
              <a:spcAft>
                <a:spcPts val="0"/>
              </a:spcAft>
              <a:buClr>
                <a:srgbClr val="000000"/>
              </a:buClr>
              <a:buSzPts val="1400"/>
              <a:buFont typeface="Arial"/>
              <a:buNone/>
            </a:pPr>
            <a:endParaRPr lang="en-CA" baseline="0" dirty="0" smtClean="0"/>
          </a:p>
        </p:txBody>
      </p:sp>
      <p:sp>
        <p:nvSpPr>
          <p:cNvPr id="112" name="Google Shape;11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ad6fb0acb4_6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ad6fb0acb4_6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dirty="0" smtClean="0"/>
              <a:t>There</a:t>
            </a:r>
            <a:r>
              <a:rPr lang="en-CA" baseline="0" dirty="0" smtClean="0"/>
              <a:t> is already broad </a:t>
            </a:r>
            <a:r>
              <a:rPr lang="en-CA" u="sng" baseline="0" dirty="0" smtClean="0"/>
              <a:t>global</a:t>
            </a:r>
            <a:r>
              <a:rPr lang="en-CA" baseline="0" dirty="0" smtClean="0"/>
              <a:t> consensus on two sub-variables: </a:t>
            </a:r>
            <a:r>
              <a:rPr lang="en-CA" baseline="0" dirty="0" err="1" smtClean="0"/>
              <a:t>seagrass</a:t>
            </a:r>
            <a:r>
              <a:rPr lang="en-CA" baseline="0" dirty="0" smtClean="0"/>
              <a:t> cover and composition. </a:t>
            </a:r>
          </a:p>
          <a:p>
            <a:pPr marL="0" lvl="0" indent="0" algn="l" rtl="0">
              <a:lnSpc>
                <a:spcPct val="100000"/>
              </a:lnSpc>
              <a:spcBef>
                <a:spcPts val="0"/>
              </a:spcBef>
              <a:spcAft>
                <a:spcPts val="0"/>
              </a:spcAft>
              <a:buSzPts val="1400"/>
              <a:buNone/>
            </a:pPr>
            <a:endParaRPr lang="en-CA" baseline="0" dirty="0" smtClean="0"/>
          </a:p>
          <a:p>
            <a:pPr marL="0" lvl="0" indent="0" algn="l" rtl="0">
              <a:lnSpc>
                <a:spcPct val="100000"/>
              </a:lnSpc>
              <a:spcBef>
                <a:spcPts val="0"/>
              </a:spcBef>
              <a:spcAft>
                <a:spcPts val="0"/>
              </a:spcAft>
              <a:buSzPts val="1400"/>
              <a:buNone/>
            </a:pPr>
            <a:r>
              <a:rPr lang="en-CA" baseline="0" dirty="0" smtClean="0"/>
              <a:t>These follow established methodologies through a number of global monitoring initiatives, including </a:t>
            </a:r>
            <a:r>
              <a:rPr lang="en-CA" baseline="0" dirty="0" err="1" smtClean="0"/>
              <a:t>MarineGEO</a:t>
            </a:r>
            <a:r>
              <a:rPr lang="en-CA" baseline="0" dirty="0" smtClean="0"/>
              <a:t>, </a:t>
            </a:r>
            <a:r>
              <a:rPr lang="en-CA" baseline="0" dirty="0" err="1" smtClean="0"/>
              <a:t>SeagassNet</a:t>
            </a:r>
            <a:r>
              <a:rPr lang="en-CA" baseline="0" dirty="0" smtClean="0"/>
              <a:t> and </a:t>
            </a:r>
            <a:r>
              <a:rPr lang="en-CA" baseline="0" dirty="0" err="1" smtClean="0"/>
              <a:t>Seagrass</a:t>
            </a:r>
            <a:r>
              <a:rPr lang="en-CA" baseline="0" dirty="0" smtClean="0"/>
              <a:t> Watch </a:t>
            </a:r>
          </a:p>
          <a:p>
            <a:pPr marL="0" lvl="0" indent="0" algn="l" rtl="0">
              <a:lnSpc>
                <a:spcPct val="100000"/>
              </a:lnSpc>
              <a:spcBef>
                <a:spcPts val="0"/>
              </a:spcBef>
              <a:spcAft>
                <a:spcPts val="0"/>
              </a:spcAft>
              <a:buSzPts val="1400"/>
              <a:buNone/>
            </a:pPr>
            <a:endParaRPr lang="en-CA" baseline="0" dirty="0" smtClean="0"/>
          </a:p>
          <a:p>
            <a:pPr marL="0" lvl="0" indent="0" algn="l" rtl="0">
              <a:lnSpc>
                <a:spcPct val="100000"/>
              </a:lnSpc>
              <a:spcBef>
                <a:spcPts val="0"/>
              </a:spcBef>
              <a:spcAft>
                <a:spcPts val="0"/>
              </a:spcAft>
              <a:buSzPts val="1400"/>
              <a:buNone/>
            </a:pPr>
            <a:endParaRPr dirty="0"/>
          </a:p>
        </p:txBody>
      </p:sp>
      <p:sp>
        <p:nvSpPr>
          <p:cNvPr id="511" name="Google Shape;511;gad6fb0acb4_6_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ad85b6f068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ad85b6f068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dirty="0" smtClean="0"/>
              <a:t>Locally,</a:t>
            </a:r>
            <a:r>
              <a:rPr lang="en-CA" baseline="0" dirty="0" smtClean="0"/>
              <a:t> in BC, we are also using these key </a:t>
            </a:r>
            <a:r>
              <a:rPr lang="en-CA" baseline="0" dirty="0" err="1" smtClean="0"/>
              <a:t>seagrass</a:t>
            </a:r>
            <a:r>
              <a:rPr lang="en-CA" baseline="0" dirty="0" smtClean="0"/>
              <a:t> sub-variables as core components of our monitoring and research programs</a:t>
            </a:r>
          </a:p>
          <a:p>
            <a:pPr marL="0" lvl="0" indent="0" algn="l" rtl="0">
              <a:lnSpc>
                <a:spcPct val="100000"/>
              </a:lnSpc>
              <a:spcBef>
                <a:spcPts val="0"/>
              </a:spcBef>
              <a:spcAft>
                <a:spcPts val="0"/>
              </a:spcAft>
              <a:buSzPts val="1400"/>
              <a:buNone/>
            </a:pPr>
            <a:endParaRPr lang="en-CA" baseline="0" dirty="0" smtClean="0"/>
          </a:p>
          <a:p>
            <a:pPr marL="0" lvl="0" indent="0" algn="l" rtl="0">
              <a:lnSpc>
                <a:spcPct val="100000"/>
              </a:lnSpc>
              <a:spcBef>
                <a:spcPts val="0"/>
              </a:spcBef>
              <a:spcAft>
                <a:spcPts val="0"/>
              </a:spcAft>
              <a:buSzPts val="1400"/>
              <a:buNone/>
            </a:pPr>
            <a:r>
              <a:rPr lang="en-CA" baseline="0" dirty="0" smtClean="0"/>
              <a:t>For Hakai, long term monitoring of </a:t>
            </a:r>
            <a:r>
              <a:rPr lang="en-CA" baseline="0" dirty="0" err="1" smtClean="0"/>
              <a:t>seagrass</a:t>
            </a:r>
            <a:r>
              <a:rPr lang="en-CA" baseline="0" dirty="0" smtClean="0"/>
              <a:t> sites on the Central Coast, at our Calvert Island </a:t>
            </a:r>
            <a:r>
              <a:rPr lang="en-CA" baseline="0" dirty="0" err="1" smtClean="0"/>
              <a:t>Obervatory</a:t>
            </a:r>
            <a:r>
              <a:rPr lang="en-CA" baseline="0" dirty="0" smtClean="0"/>
              <a:t>, collects </a:t>
            </a:r>
            <a:r>
              <a:rPr lang="en-CA" baseline="0" dirty="0" err="1" smtClean="0"/>
              <a:t>subtidal</a:t>
            </a:r>
            <a:r>
              <a:rPr lang="en-CA" baseline="0" dirty="0" smtClean="0"/>
              <a:t> data on percent cover, spatial extent, as well as </a:t>
            </a:r>
            <a:r>
              <a:rPr lang="en-CA" baseline="0" dirty="0" err="1" smtClean="0"/>
              <a:t>seagrass</a:t>
            </a:r>
            <a:r>
              <a:rPr lang="en-CA" baseline="0" dirty="0" smtClean="0"/>
              <a:t> composition. </a:t>
            </a:r>
          </a:p>
          <a:p>
            <a:pPr marL="0" lvl="0" indent="0" algn="l" rtl="0">
              <a:lnSpc>
                <a:spcPct val="100000"/>
              </a:lnSpc>
              <a:spcBef>
                <a:spcPts val="0"/>
              </a:spcBef>
              <a:spcAft>
                <a:spcPts val="0"/>
              </a:spcAft>
              <a:buSzPts val="1400"/>
              <a:buNone/>
            </a:pPr>
            <a:r>
              <a:rPr lang="en-CA" baseline="0" dirty="0" smtClean="0"/>
              <a:t>This data feeds into the </a:t>
            </a:r>
            <a:r>
              <a:rPr lang="en-CA" baseline="0" dirty="0" err="1" smtClean="0"/>
              <a:t>MarineGEO</a:t>
            </a:r>
            <a:r>
              <a:rPr lang="en-CA" baseline="0" dirty="0" smtClean="0"/>
              <a:t> Network and many other initiatives.</a:t>
            </a: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532" name="Google Shape;532;gad85b6f068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a25441c77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t>For</a:t>
            </a:r>
            <a:r>
              <a:rPr lang="en-CA" baseline="0" dirty="0" smtClean="0"/>
              <a:t> </a:t>
            </a:r>
            <a:r>
              <a:rPr lang="en-CA" baseline="0" dirty="0" err="1" smtClean="0"/>
              <a:t>MaPP</a:t>
            </a:r>
            <a:r>
              <a:rPr lang="en-CA" baseline="0" dirty="0" smtClean="0"/>
              <a:t>, a partnership between 17 First Nations and the Province of BC </a:t>
            </a:r>
          </a:p>
          <a:p>
            <a:pPr marL="0" lvl="0" indent="0" algn="l" rtl="0">
              <a:spcBef>
                <a:spcPts val="0"/>
              </a:spcBef>
              <a:spcAft>
                <a:spcPts val="0"/>
              </a:spcAft>
              <a:buNone/>
            </a:pPr>
            <a:r>
              <a:rPr lang="en-CA" baseline="0" dirty="0" err="1" smtClean="0"/>
              <a:t>seagrass</a:t>
            </a:r>
            <a:r>
              <a:rPr lang="en-CA" baseline="0" dirty="0" smtClean="0"/>
              <a:t> is a key regional and sub-regional indicator for ecosystem-based monitoring associated with 4 sub-regional marine plans. </a:t>
            </a:r>
          </a:p>
          <a:p>
            <a:pPr marL="0" lvl="0" indent="0" algn="l" rtl="0">
              <a:spcBef>
                <a:spcPts val="0"/>
              </a:spcBef>
              <a:spcAft>
                <a:spcPts val="0"/>
              </a:spcAft>
              <a:buNone/>
            </a:pPr>
            <a:endParaRPr lang="en-CA" baseline="0" dirty="0" smtClean="0"/>
          </a:p>
          <a:p>
            <a:pPr marL="0" lvl="0" indent="0" algn="l" rtl="0">
              <a:spcBef>
                <a:spcPts val="0"/>
              </a:spcBef>
              <a:spcAft>
                <a:spcPts val="0"/>
              </a:spcAft>
              <a:buNone/>
            </a:pPr>
            <a:r>
              <a:rPr lang="en-CA" baseline="0" dirty="0" smtClean="0"/>
              <a:t>Many First Nations stewardship offices have been leading </a:t>
            </a:r>
            <a:r>
              <a:rPr lang="en-CA" baseline="0" dirty="0" err="1" smtClean="0"/>
              <a:t>seagrass</a:t>
            </a:r>
            <a:r>
              <a:rPr lang="en-CA" baseline="0" dirty="0" smtClean="0"/>
              <a:t> and estuary monitoring initiatives across this region for the past 3 years</a:t>
            </a:r>
          </a:p>
          <a:p>
            <a:pPr marL="0" lvl="0" indent="0" algn="l" rtl="0">
              <a:spcBef>
                <a:spcPts val="0"/>
              </a:spcBef>
              <a:spcAft>
                <a:spcPts val="0"/>
              </a:spcAft>
              <a:buNone/>
            </a:pPr>
            <a:endParaRPr lang="en-CA" dirty="0" smtClean="0"/>
          </a:p>
          <a:p>
            <a:pPr marL="0" lvl="0" indent="0" algn="l" rtl="0">
              <a:spcBef>
                <a:spcPts val="0"/>
              </a:spcBef>
              <a:spcAft>
                <a:spcPts val="0"/>
              </a:spcAft>
              <a:buNone/>
            </a:pPr>
            <a:r>
              <a:rPr lang="mr-IN" dirty="0" smtClean="0"/>
              <a:t>…………………………</a:t>
            </a:r>
            <a:endParaRPr lang="en-CA" dirty="0" smtClean="0"/>
          </a:p>
          <a:p>
            <a:pPr marL="0" lvl="0" indent="0" algn="l" rtl="0">
              <a:spcBef>
                <a:spcPts val="0"/>
              </a:spcBef>
              <a:spcAft>
                <a:spcPts val="0"/>
              </a:spcAft>
              <a:buNone/>
            </a:pPr>
            <a:endParaRPr lang="en-CA" dirty="0" smtClean="0"/>
          </a:p>
          <a:p>
            <a:pPr marL="0" lvl="0" indent="0" algn="l" rtl="0">
              <a:spcBef>
                <a:spcPts val="0"/>
              </a:spcBef>
              <a:spcAft>
                <a:spcPts val="0"/>
              </a:spcAft>
              <a:buNone/>
            </a:pPr>
            <a:endParaRPr lang="en-CA" dirty="0" smtClean="0"/>
          </a:p>
          <a:p>
            <a:pPr marL="0" lvl="0" indent="0" algn="l" rtl="0">
              <a:spcBef>
                <a:spcPts val="0"/>
              </a:spcBef>
              <a:spcAft>
                <a:spcPts val="0"/>
              </a:spcAft>
              <a:buNone/>
            </a:pPr>
            <a:endParaRPr lang="en-CA" dirty="0" smtClean="0"/>
          </a:p>
          <a:p>
            <a:pPr marL="0" lvl="0" indent="0" algn="l" rtl="0">
              <a:spcBef>
                <a:spcPts val="0"/>
              </a:spcBef>
              <a:spcAft>
                <a:spcPts val="0"/>
              </a:spcAft>
              <a:buNone/>
            </a:pPr>
            <a:r>
              <a:rPr lang="en" dirty="0" smtClean="0"/>
              <a:t>Rebecca</a:t>
            </a:r>
            <a:r>
              <a:rPr lang="en" dirty="0"/>
              <a:t>: I am a marine biologist with the Province of BC and presenting on behalf of the Marine Plan Partnership or MaPP. I would like to also acknowledge all of my colleagues that are on the call today.</a:t>
            </a:r>
            <a:endParaRPr dirty="0"/>
          </a:p>
          <a:p>
            <a:pPr marL="0" lvl="0" indent="0" algn="l" rtl="0">
              <a:spcBef>
                <a:spcPts val="0"/>
              </a:spcBef>
              <a:spcAft>
                <a:spcPts val="0"/>
              </a:spcAft>
              <a:buNone/>
            </a:pPr>
            <a:r>
              <a:rPr lang="en" dirty="0"/>
              <a:t>MaPP is a partnership between 17 First Nations and the Province of BC. We work in the Northern Shelf Bioregion of BC in an area that stretches from Bute Inlet near Quadra Island north to the Alaska BC border and out to the continental shelf/slope. The group works to implement 4 co-developed subregional marine plans (Signed in 2015) and a regional action framework (signed in 2016) .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plans and RAF are structured around an EBM framework and strategies and actions to protect marine env; promote sustainable ec dev and support coastal comm well-being</a:t>
            </a:r>
            <a:endParaRPr dirty="0"/>
          </a:p>
          <a:p>
            <a:pPr marL="0" lvl="0" indent="0" algn="l" rtl="0">
              <a:spcBef>
                <a:spcPts val="0"/>
              </a:spcBef>
              <a:spcAft>
                <a:spcPts val="0"/>
              </a:spcAft>
              <a:buNone/>
            </a:pPr>
            <a:r>
              <a:rPr lang="en" dirty="0"/>
              <a:t>As part of this we monitor nearshore habitats across subregions and region to inform local and regional management decisions - we will speak more about those programs in the coming weeks.</a:t>
            </a:r>
            <a:endParaRPr dirty="0"/>
          </a:p>
        </p:txBody>
      </p:sp>
      <p:sp>
        <p:nvSpPr>
          <p:cNvPr id="343" name="Google Shape;343;ga25441c77c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ad6fb0acb4_6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gad6fb0acb4_6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baseline="0" dirty="0" err="1" smtClean="0"/>
              <a:t>Seagrass</a:t>
            </a:r>
            <a:r>
              <a:rPr lang="en-CA" baseline="0" dirty="0" smtClean="0"/>
              <a:t> EOVs have guided efforts to streamline and prioritize Hakai and </a:t>
            </a:r>
            <a:r>
              <a:rPr lang="en-CA" baseline="0" dirty="0" err="1" smtClean="0"/>
              <a:t>MaPP</a:t>
            </a:r>
            <a:r>
              <a:rPr lang="en-CA" baseline="0" dirty="0" smtClean="0"/>
              <a:t> monitoring efforts, with a focus on collecting sub-variable data, including density, percent cover and areal extent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dirty="0" smtClean="0"/>
          </a:p>
          <a:p>
            <a:pPr marL="0" lvl="0" indent="0" algn="l" rtl="0">
              <a:lnSpc>
                <a:spcPct val="100000"/>
              </a:lnSpc>
              <a:spcBef>
                <a:spcPts val="0"/>
              </a:spcBef>
              <a:spcAft>
                <a:spcPts val="0"/>
              </a:spcAft>
              <a:buSzPts val="1400"/>
              <a:buNone/>
            </a:pPr>
            <a:r>
              <a:rPr lang="en-CA" baseline="0" dirty="0" smtClean="0"/>
              <a:t>To do so, our methods use on </a:t>
            </a:r>
            <a:r>
              <a:rPr lang="en-CA" baseline="0" dirty="0" err="1" smtClean="0"/>
              <a:t>exisitng</a:t>
            </a:r>
            <a:r>
              <a:rPr lang="en-CA" baseline="0" dirty="0" smtClean="0"/>
              <a:t> protocols for transect/quadrat surveys </a:t>
            </a: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r>
              <a:rPr lang="en-CA" dirty="0" smtClean="0"/>
              <a:t>And, importantly,</a:t>
            </a:r>
            <a:r>
              <a:rPr lang="en-CA" baseline="0" dirty="0" smtClean="0"/>
              <a:t> new methods for areal cover using drones have been co-developed with Hakai and </a:t>
            </a:r>
            <a:r>
              <a:rPr lang="en-CA" baseline="0" dirty="0" err="1" smtClean="0"/>
              <a:t>MaPP</a:t>
            </a:r>
            <a:endParaRPr lang="en-CA" baseline="0" dirty="0" smtClean="0"/>
          </a:p>
          <a:p>
            <a:pPr marL="0" lvl="0" indent="0" algn="l" rtl="0">
              <a:lnSpc>
                <a:spcPct val="100000"/>
              </a:lnSpc>
              <a:spcBef>
                <a:spcPts val="0"/>
              </a:spcBef>
              <a:spcAft>
                <a:spcPts val="0"/>
              </a:spcAft>
              <a:buSzPts val="1400"/>
              <a:buNone/>
            </a:pPr>
            <a:endParaRPr lang="en-CA" baseline="0" dirty="0" smtClean="0"/>
          </a:p>
          <a:p>
            <a:pPr marL="0" lvl="0" indent="0" algn="l" rtl="0">
              <a:lnSpc>
                <a:spcPct val="100000"/>
              </a:lnSpc>
              <a:spcBef>
                <a:spcPts val="0"/>
              </a:spcBef>
              <a:spcAft>
                <a:spcPts val="0"/>
              </a:spcAft>
              <a:buSzPts val="1400"/>
              <a:buNone/>
            </a:pPr>
            <a:r>
              <a:rPr lang="en-CA" baseline="0" dirty="0" smtClean="0"/>
              <a:t>The methods for </a:t>
            </a:r>
            <a:r>
              <a:rPr lang="en-CA" baseline="0" dirty="0" err="1" smtClean="0"/>
              <a:t>seagrass</a:t>
            </a:r>
            <a:r>
              <a:rPr lang="en-CA" baseline="0" dirty="0" smtClean="0"/>
              <a:t> drone flights and delineation of </a:t>
            </a:r>
            <a:r>
              <a:rPr lang="en-CA" baseline="0" dirty="0" err="1" smtClean="0"/>
              <a:t>seagrass</a:t>
            </a:r>
            <a:r>
              <a:rPr lang="en-CA" baseline="0" dirty="0" smtClean="0"/>
              <a:t> extent from this imagery will contribute to the international standards for </a:t>
            </a:r>
            <a:r>
              <a:rPr lang="en-CA" baseline="0" dirty="0" err="1" smtClean="0"/>
              <a:t>seagass</a:t>
            </a:r>
            <a:r>
              <a:rPr lang="en-CA" baseline="0" dirty="0" smtClean="0"/>
              <a:t> remotely sensed variables</a:t>
            </a: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endParaRPr lang="en-CA" dirty="0" smtClean="0"/>
          </a:p>
          <a:p>
            <a:pPr marL="0" lvl="0" indent="0" algn="l" rtl="0">
              <a:lnSpc>
                <a:spcPct val="100000"/>
              </a:lnSpc>
              <a:spcBef>
                <a:spcPts val="0"/>
              </a:spcBef>
              <a:spcAft>
                <a:spcPts val="0"/>
              </a:spcAft>
              <a:buSzPts val="1400"/>
              <a:buNone/>
            </a:pPr>
            <a:r>
              <a:rPr lang="en" dirty="0" smtClean="0"/>
              <a:t>Continuing </a:t>
            </a:r>
            <a:r>
              <a:rPr lang="en" dirty="0"/>
              <a:t>with the seagrass example - EOV metrics and methods are currently in development. </a:t>
            </a:r>
            <a:endParaRPr dirty="0"/>
          </a:p>
          <a:p>
            <a:pPr marL="0" lvl="0" indent="0" algn="l" rtl="0">
              <a:lnSpc>
                <a:spcPct val="100000"/>
              </a:lnSpc>
              <a:spcBef>
                <a:spcPts val="0"/>
              </a:spcBef>
              <a:spcAft>
                <a:spcPts val="0"/>
              </a:spcAft>
              <a:buSzPts val="1400"/>
              <a:buNone/>
            </a:pPr>
            <a:r>
              <a:rPr lang="en" dirty="0"/>
              <a:t>They include parameters that we already measure.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For example the sub-variables include, shoot density and percent cover - surveyed at low tide or by SCUBA</a:t>
            </a:r>
            <a:endParaRPr dirty="0"/>
          </a:p>
          <a:p>
            <a:pPr marL="0" lvl="0" indent="0" algn="l" rtl="0">
              <a:lnSpc>
                <a:spcPct val="100000"/>
              </a:lnSpc>
              <a:spcBef>
                <a:spcPts val="0"/>
              </a:spcBef>
              <a:spcAft>
                <a:spcPts val="0"/>
              </a:spcAft>
              <a:buSzPts val="1400"/>
              <a:buNone/>
            </a:pPr>
            <a:r>
              <a:rPr lang="en" dirty="0"/>
              <a:t>We have well developed methods and training for this in BC currently - and some on the line are responsible for this!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But they also include areal cover, using new and emerging tools like UAVs (Drones) and other remote sensing tools.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One aim of this workshop series is to increase our collective fluency around these essential variables,</a:t>
            </a:r>
            <a:endParaRPr dirty="0"/>
          </a:p>
          <a:p>
            <a:pPr marL="0" lvl="0" indent="0" algn="l" rtl="0">
              <a:lnSpc>
                <a:spcPct val="100000"/>
              </a:lnSpc>
              <a:spcBef>
                <a:spcPts val="0"/>
              </a:spcBef>
              <a:spcAft>
                <a:spcPts val="0"/>
              </a:spcAft>
              <a:buSzPts val="1400"/>
              <a:buNone/>
            </a:pPr>
            <a:r>
              <a:rPr lang="en" dirty="0"/>
              <a:t>across a range of nearshore habitats. </a:t>
            </a:r>
            <a:endParaRPr dirty="0"/>
          </a:p>
          <a:p>
            <a:pPr marL="0" lvl="0" indent="0" algn="l" rtl="0">
              <a:lnSpc>
                <a:spcPct val="100000"/>
              </a:lnSpc>
              <a:spcBef>
                <a:spcPts val="0"/>
              </a:spcBef>
              <a:spcAft>
                <a:spcPts val="0"/>
              </a:spcAft>
              <a:buSzPts val="1400"/>
              <a:buNone/>
            </a:pPr>
            <a:r>
              <a:rPr lang="en" dirty="0"/>
              <a:t>And to have a dialogue around consensus for the priority variables to measure and how to standardize these.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As we’ve discussed, but to reiterate, we are also aiming to share existing and emerging methods for data collection,</a:t>
            </a:r>
            <a:endParaRPr dirty="0"/>
          </a:p>
          <a:p>
            <a:pPr marL="0" lvl="0" indent="0" algn="l" rtl="0">
              <a:lnSpc>
                <a:spcPct val="100000"/>
              </a:lnSpc>
              <a:spcBef>
                <a:spcPts val="0"/>
              </a:spcBef>
              <a:spcAft>
                <a:spcPts val="0"/>
              </a:spcAft>
              <a:buSzPts val="1400"/>
              <a:buNone/>
            </a:pPr>
            <a:r>
              <a:rPr lang="en" dirty="0"/>
              <a:t>thereby contributing to field training programs.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dirty="0"/>
              <a:t>And to discuss the full data pipeline associated with habitat monitoring, using EOVs as the base data currencies..…. </a:t>
            </a:r>
            <a:endParaRPr dirty="0"/>
          </a:p>
          <a:p>
            <a:pPr marL="0" lvl="0" indent="0" algn="l" rtl="0">
              <a:lnSpc>
                <a:spcPct val="100000"/>
              </a:lnSpc>
              <a:spcBef>
                <a:spcPts val="0"/>
              </a:spcBef>
              <a:spcAft>
                <a:spcPts val="0"/>
              </a:spcAft>
              <a:buSzPts val="1400"/>
              <a:buNone/>
            </a:pPr>
            <a:endParaRPr dirty="0"/>
          </a:p>
        </p:txBody>
      </p:sp>
      <p:sp>
        <p:nvSpPr>
          <p:cNvPr id="557" name="Google Shape;557;gad6fb0acb4_6_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large component of our adoption</a:t>
            </a:r>
            <a:r>
              <a:rPr lang="en-US" baseline="0" dirty="0" smtClean="0"/>
              <a:t> and implementation work for </a:t>
            </a:r>
            <a:r>
              <a:rPr lang="en-US" baseline="0" dirty="0" err="1" smtClean="0"/>
              <a:t>seagrass</a:t>
            </a:r>
            <a:r>
              <a:rPr lang="en-US" baseline="0" dirty="0" smtClean="0"/>
              <a:t> EOVs </a:t>
            </a:r>
            <a:r>
              <a:rPr lang="en-US" dirty="0" smtClean="0"/>
              <a:t>includes training.</a:t>
            </a:r>
          </a:p>
          <a:p>
            <a:r>
              <a:rPr lang="en-US" dirty="0" smtClean="0"/>
              <a:t>To this end we have been developing video modules</a:t>
            </a:r>
            <a:r>
              <a:rPr lang="en-US" baseline="0" dirty="0" smtClean="0"/>
              <a:t> for quick tips and how-</a:t>
            </a:r>
            <a:r>
              <a:rPr lang="en-US" baseline="0" dirty="0" err="1" smtClean="0"/>
              <a:t>to’s</a:t>
            </a:r>
            <a:r>
              <a:rPr lang="en-US" baseline="0" dirty="0" smtClean="0"/>
              <a:t> on various monitoring methodologies being used by </a:t>
            </a:r>
            <a:r>
              <a:rPr lang="en-US" baseline="0" dirty="0" err="1" smtClean="0"/>
              <a:t>MaPP</a:t>
            </a:r>
            <a:r>
              <a:rPr lang="en-US" baseline="0" dirty="0" smtClean="0"/>
              <a:t> partners. </a:t>
            </a:r>
          </a:p>
          <a:p>
            <a:endParaRPr lang="en-US" baseline="0" dirty="0" smtClean="0"/>
          </a:p>
          <a:p>
            <a:r>
              <a:rPr lang="en-US" baseline="0" dirty="0" smtClean="0"/>
              <a:t>The videos can be viewed in the field on a tablet, for easy access. </a:t>
            </a:r>
          </a:p>
          <a:p>
            <a:endParaRPr lang="en-US" baseline="0" dirty="0" smtClean="0"/>
          </a:p>
          <a:p>
            <a:r>
              <a:rPr lang="en-US" baseline="0" dirty="0" smtClean="0"/>
              <a:t>Thus far, our videos have focused on kelp EOVs, but we’ll be working to leverage our work on training videos with the international </a:t>
            </a:r>
            <a:r>
              <a:rPr lang="en-US" baseline="0" dirty="0" err="1" smtClean="0"/>
              <a:t>seagrass</a:t>
            </a:r>
            <a:r>
              <a:rPr lang="en-US" baseline="0" dirty="0" smtClean="0"/>
              <a:t> group in the future.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smtClean="0">
                <a:solidFill>
                  <a:schemeClr val="dk1"/>
                </a:solidFill>
                <a:latin typeface="Calibri"/>
                <a:ea typeface="Calibri"/>
                <a:cs typeface="Calibri"/>
                <a:sym typeface="Calibri"/>
              </a:rPr>
              <a:t>9</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1263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CA" smtClean="0"/>
              <a:pPr/>
              <a:t>‹#›</a:t>
            </a:fld>
            <a:endParaRPr lang="fr-CA"/>
          </a:p>
        </p:txBody>
      </p:sp>
    </p:spTree>
    <p:extLst>
      <p:ext uri="{BB962C8B-B14F-4D97-AF65-F5344CB8AC3E}">
        <p14:creationId xmlns:p14="http://schemas.microsoft.com/office/powerpoint/2010/main" val="2767255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5.png"/><Relationship Id="rId1" Type="http://schemas.microsoft.com/office/2007/relationships/media" Target="../media/media10.wav"/><Relationship Id="rId2" Type="http://schemas.openxmlformats.org/officeDocument/2006/relationships/audio" Target="../media/media10.wav"/><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30.png"/><Relationship Id="rId6" Type="http://schemas.openxmlformats.org/officeDocument/2006/relationships/image" Target="../media/image21.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5.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9" Type="http://schemas.openxmlformats.org/officeDocument/2006/relationships/image" Target="../media/image41.png"/><Relationship Id="rId20" Type="http://schemas.openxmlformats.org/officeDocument/2006/relationships/image" Target="../media/image52.png"/><Relationship Id="rId21" Type="http://schemas.openxmlformats.org/officeDocument/2006/relationships/image" Target="../media/image53.png"/><Relationship Id="rId22" Type="http://schemas.openxmlformats.org/officeDocument/2006/relationships/image" Target="../media/image54.jpg"/><Relationship Id="rId23" Type="http://schemas.openxmlformats.org/officeDocument/2006/relationships/image" Target="../media/image55.jpg"/><Relationship Id="rId24" Type="http://schemas.openxmlformats.org/officeDocument/2006/relationships/image" Target="../media/image5.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 Id="rId14" Type="http://schemas.openxmlformats.org/officeDocument/2006/relationships/image" Target="../media/image46.png"/><Relationship Id="rId15" Type="http://schemas.openxmlformats.org/officeDocument/2006/relationships/image" Target="../media/image47.png"/><Relationship Id="rId16" Type="http://schemas.openxmlformats.org/officeDocument/2006/relationships/image" Target="../media/image48.png"/><Relationship Id="rId17" Type="http://schemas.openxmlformats.org/officeDocument/2006/relationships/image" Target="../media/image49.png"/><Relationship Id="rId18" Type="http://schemas.openxmlformats.org/officeDocument/2006/relationships/image" Target="../media/image50.png"/><Relationship Id="rId19" Type="http://schemas.openxmlformats.org/officeDocument/2006/relationships/image" Target="../media/image51.png"/><Relationship Id="rId1" Type="http://schemas.openxmlformats.org/officeDocument/2006/relationships/tags" Target="../tags/tag1.xml"/><Relationship Id="rId2" Type="http://schemas.microsoft.com/office/2007/relationships/media" Target="../media/media12.wav"/><Relationship Id="rId3" Type="http://schemas.openxmlformats.org/officeDocument/2006/relationships/audio" Target="../media/media12.wav"/><Relationship Id="rId4" Type="http://schemas.openxmlformats.org/officeDocument/2006/relationships/slideLayout" Target="../slideLayouts/slideLayout12.xml"/><Relationship Id="rId5" Type="http://schemas.openxmlformats.org/officeDocument/2006/relationships/notesSlide" Target="../notesSlides/notesSlide12.xml"/><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56.png"/><Relationship Id="rId6" Type="http://schemas.openxmlformats.org/officeDocument/2006/relationships/image" Target="../media/image5.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57.png"/><Relationship Id="rId6" Type="http://schemas.openxmlformats.org/officeDocument/2006/relationships/image" Target="../media/image5.png"/><Relationship Id="rId1" Type="http://schemas.microsoft.com/office/2007/relationships/media" Target="../media/media14.wav"/><Relationship Id="rId2" Type="http://schemas.openxmlformats.org/officeDocument/2006/relationships/audio" Target="../media/media14.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2.xml"/><Relationship Id="rId5" Type="http://schemas.openxmlformats.org/officeDocument/2006/relationships/image" Target="../media/image6.png"/><Relationship Id="rId6" Type="http://schemas.openxmlformats.org/officeDocument/2006/relationships/image" Target="../media/image5.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12.png"/><Relationship Id="rId13" Type="http://schemas.openxmlformats.org/officeDocument/2006/relationships/image" Target="../media/image5.png"/><Relationship Id="rId1" Type="http://schemas.microsoft.com/office/2007/relationships/media" Target="../media/media3.wav"/><Relationship Id="rId2" Type="http://schemas.openxmlformats.org/officeDocument/2006/relationships/audio" Target="../media/media3.wav"/><Relationship Id="rId3" Type="http://schemas.openxmlformats.org/officeDocument/2006/relationships/slideLayout" Target="../slideLayouts/slideLayout1.xml"/><Relationship Id="rId4" Type="http://schemas.openxmlformats.org/officeDocument/2006/relationships/notesSlide" Target="../notesSlides/notesSlide3.xml"/><Relationship Id="rId5" Type="http://schemas.openxmlformats.org/officeDocument/2006/relationships/image" Target="../media/image7.jp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jpeg"/><Relationship Id="rId9" Type="http://schemas.openxmlformats.org/officeDocument/2006/relationships/image" Target="../media/image11.png"/><Relationship Id="rId10"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13.png"/><Relationship Id="rId6" Type="http://schemas.openxmlformats.org/officeDocument/2006/relationships/image" Target="../media/image5.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5.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 Id="rId15" Type="http://schemas.openxmlformats.org/officeDocument/2006/relationships/image" Target="../media/image5.png"/><Relationship Id="rId1" Type="http://schemas.microsoft.com/office/2007/relationships/media" Target="../media/media6.wav"/><Relationship Id="rId2" Type="http://schemas.openxmlformats.org/officeDocument/2006/relationships/audio" Target="../media/media6.wav"/><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7.xml"/><Relationship Id="rId5" Type="http://schemas.openxmlformats.org/officeDocument/2006/relationships/image" Target="../media/image24.png"/><Relationship Id="rId6" Type="http://schemas.openxmlformats.org/officeDocument/2006/relationships/image" Target="../media/image16.png"/><Relationship Id="rId7" Type="http://schemas.openxmlformats.org/officeDocument/2006/relationships/image" Target="../media/image5.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11" Type="http://schemas.openxmlformats.org/officeDocument/2006/relationships/image" Target="../media/image27.jpeg"/><Relationship Id="rId12" Type="http://schemas.openxmlformats.org/officeDocument/2006/relationships/image" Target="../media/image28.png"/><Relationship Id="rId13" Type="http://schemas.openxmlformats.org/officeDocument/2006/relationships/image" Target="../media/image5.png"/><Relationship Id="rId1" Type="http://schemas.microsoft.com/office/2007/relationships/media" Target="../media/media8.wav"/><Relationship Id="rId2" Type="http://schemas.openxmlformats.org/officeDocument/2006/relationships/audio" Target="../media/media8.wav"/><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25.png"/><Relationship Id="rId6" Type="http://schemas.openxmlformats.org/officeDocument/2006/relationships/image" Target="../media/image26.jpe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29.png"/><Relationship Id="rId6" Type="http://schemas.openxmlformats.org/officeDocument/2006/relationships/image" Target="../media/image5.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p:nvPr/>
        </p:nvSpPr>
        <p:spPr>
          <a:xfrm>
            <a:off x="247350" y="1846050"/>
            <a:ext cx="11677200" cy="1908300"/>
          </a:xfrm>
          <a:prstGeom prst="rect">
            <a:avLst/>
          </a:prstGeom>
          <a:solidFill>
            <a:schemeClr val="lt1">
              <a:alpha val="68235"/>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dirty="0" smtClean="0">
                <a:solidFill>
                  <a:srgbClr val="17365D"/>
                </a:solidFill>
                <a:latin typeface="Calibri"/>
                <a:ea typeface="Calibri"/>
                <a:cs typeface="Calibri"/>
                <a:sym typeface="Calibri"/>
              </a:rPr>
              <a:t>Adoption and Implementation of </a:t>
            </a:r>
            <a:r>
              <a:rPr lang="en-US" sz="4800" b="1" dirty="0" err="1" smtClean="0">
                <a:solidFill>
                  <a:srgbClr val="17365D"/>
                </a:solidFill>
                <a:latin typeface="Calibri"/>
                <a:ea typeface="Calibri"/>
                <a:cs typeface="Calibri"/>
                <a:sym typeface="Calibri"/>
              </a:rPr>
              <a:t>Seagrass</a:t>
            </a:r>
            <a:r>
              <a:rPr lang="en-US" sz="4800" b="1" dirty="0" smtClean="0">
                <a:solidFill>
                  <a:srgbClr val="17365D"/>
                </a:solidFill>
                <a:latin typeface="Calibri"/>
                <a:ea typeface="Calibri"/>
                <a:cs typeface="Calibri"/>
                <a:sym typeface="Calibri"/>
              </a:rPr>
              <a:t> Essential Ocean Variables (EOVs)</a:t>
            </a:r>
            <a:endParaRPr sz="4800" b="1" i="0" u="none" strike="noStrike" cap="none" dirty="0">
              <a:solidFill>
                <a:srgbClr val="17365D"/>
              </a:solidFill>
              <a:latin typeface="Calibri"/>
              <a:ea typeface="Calibri"/>
              <a:cs typeface="Calibri"/>
              <a:sym typeface="Calibri"/>
            </a:endParaRPr>
          </a:p>
          <a:p>
            <a:pPr marL="0" marR="0" lvl="0" indent="0" algn="ctr" rtl="0">
              <a:lnSpc>
                <a:spcPct val="100000"/>
              </a:lnSpc>
              <a:spcBef>
                <a:spcPts val="600"/>
              </a:spcBef>
              <a:spcAft>
                <a:spcPts val="0"/>
              </a:spcAft>
              <a:buClr>
                <a:srgbClr val="000000"/>
              </a:buClr>
              <a:buSzPts val="2400"/>
              <a:buFont typeface="Arial"/>
              <a:buNone/>
            </a:pPr>
            <a:endParaRPr sz="2400" b="0" i="0" u="none" strike="noStrike" cap="none" dirty="0">
              <a:solidFill>
                <a:srgbClr val="17365D"/>
              </a:solidFill>
              <a:latin typeface="Calibri"/>
              <a:ea typeface="Calibri"/>
              <a:cs typeface="Calibri"/>
              <a:sym typeface="Calibri"/>
            </a:endParaRPr>
          </a:p>
          <a:p>
            <a:pPr lvl="0" algn="ctr">
              <a:spcBef>
                <a:spcPts val="600"/>
              </a:spcBef>
              <a:buSzPts val="2400"/>
            </a:pPr>
            <a:r>
              <a:rPr lang="en-US" sz="2400" dirty="0">
                <a:solidFill>
                  <a:srgbClr val="17365D"/>
                </a:solidFill>
                <a:latin typeface="Calibri"/>
                <a:ea typeface="Calibri"/>
                <a:cs typeface="Calibri"/>
                <a:sym typeface="Calibri"/>
              </a:rPr>
              <a:t>Margot Hessing-</a:t>
            </a:r>
            <a:r>
              <a:rPr lang="en-US" sz="2400" dirty="0" smtClean="0">
                <a:solidFill>
                  <a:srgbClr val="17365D"/>
                </a:solidFill>
                <a:latin typeface="Calibri"/>
                <a:ea typeface="Calibri"/>
                <a:cs typeface="Calibri"/>
                <a:sym typeface="Calibri"/>
              </a:rPr>
              <a:t>Lewis</a:t>
            </a:r>
            <a:r>
              <a:rPr lang="en-US" sz="2400" baseline="30000" dirty="0" smtClean="0">
                <a:solidFill>
                  <a:srgbClr val="17365D"/>
                </a:solidFill>
                <a:latin typeface="Calibri"/>
                <a:ea typeface="Calibri"/>
                <a:cs typeface="Calibri"/>
                <a:sym typeface="Calibri"/>
              </a:rPr>
              <a:t>1</a:t>
            </a:r>
            <a:r>
              <a:rPr lang="en-US" sz="2400" dirty="0" smtClean="0">
                <a:solidFill>
                  <a:srgbClr val="17365D"/>
                </a:solidFill>
                <a:latin typeface="Calibri"/>
                <a:ea typeface="Calibri"/>
                <a:cs typeface="Calibri"/>
                <a:sym typeface="Calibri"/>
              </a:rPr>
              <a:t>, </a:t>
            </a:r>
            <a:r>
              <a:rPr lang="en-US" sz="2400" dirty="0" err="1" smtClean="0">
                <a:solidFill>
                  <a:srgbClr val="17365D"/>
                </a:solidFill>
                <a:latin typeface="Calibri"/>
                <a:ea typeface="Calibri"/>
                <a:cs typeface="Calibri"/>
                <a:sym typeface="Calibri"/>
              </a:rPr>
              <a:t>Angeleen</a:t>
            </a:r>
            <a:r>
              <a:rPr lang="en-US" sz="2400" dirty="0" smtClean="0">
                <a:solidFill>
                  <a:srgbClr val="17365D"/>
                </a:solidFill>
                <a:latin typeface="Calibri"/>
                <a:ea typeface="Calibri"/>
                <a:cs typeface="Calibri"/>
                <a:sym typeface="Calibri"/>
              </a:rPr>
              <a:t> </a:t>
            </a:r>
            <a:r>
              <a:rPr lang="en-US" sz="2400" b="0" i="0" u="none" strike="noStrike" cap="none" dirty="0" smtClean="0">
                <a:solidFill>
                  <a:srgbClr val="17365D"/>
                </a:solidFill>
                <a:latin typeface="Calibri"/>
                <a:ea typeface="Calibri"/>
                <a:cs typeface="Calibri"/>
                <a:sym typeface="Calibri"/>
              </a:rPr>
              <a:t>Olson</a:t>
            </a:r>
            <a:r>
              <a:rPr lang="en-US" sz="2400" baseline="30000" dirty="0">
                <a:solidFill>
                  <a:srgbClr val="17365D"/>
                </a:solidFill>
                <a:latin typeface="Calibri"/>
                <a:ea typeface="Calibri"/>
                <a:cs typeface="Calibri"/>
                <a:sym typeface="Calibri"/>
              </a:rPr>
              <a:t>1</a:t>
            </a:r>
            <a:r>
              <a:rPr lang="en-US" sz="2400" b="0" i="0" u="none" strike="noStrike" cap="none" dirty="0" smtClean="0">
                <a:solidFill>
                  <a:srgbClr val="17365D"/>
                </a:solidFill>
                <a:latin typeface="Calibri"/>
                <a:ea typeface="Calibri"/>
                <a:cs typeface="Calibri"/>
                <a:sym typeface="Calibri"/>
              </a:rPr>
              <a:t>, </a:t>
            </a:r>
            <a:r>
              <a:rPr lang="en-US" sz="2400" b="0" i="0" u="none" strike="noStrike" cap="none" dirty="0">
                <a:solidFill>
                  <a:srgbClr val="17365D"/>
                </a:solidFill>
                <a:latin typeface="Calibri"/>
                <a:ea typeface="Calibri"/>
                <a:cs typeface="Calibri"/>
                <a:sym typeface="Calibri"/>
              </a:rPr>
              <a:t>Zachary </a:t>
            </a:r>
            <a:r>
              <a:rPr lang="en-US" sz="2400" b="0" i="0" u="none" strike="noStrike" cap="none" dirty="0" smtClean="0">
                <a:solidFill>
                  <a:srgbClr val="17365D"/>
                </a:solidFill>
                <a:latin typeface="Calibri"/>
                <a:ea typeface="Calibri"/>
                <a:cs typeface="Calibri"/>
                <a:sym typeface="Calibri"/>
              </a:rPr>
              <a:t>Mont</a:t>
            </a:r>
            <a:r>
              <a:rPr lang="en-US" sz="2400" dirty="0" smtClean="0">
                <a:solidFill>
                  <a:srgbClr val="17365D"/>
                </a:solidFill>
                <a:latin typeface="Calibri"/>
                <a:ea typeface="Calibri"/>
                <a:cs typeface="Calibri"/>
                <a:sym typeface="Calibri"/>
              </a:rPr>
              <a:t>eith</a:t>
            </a:r>
            <a:r>
              <a:rPr lang="en-US" sz="2400" baseline="30000" dirty="0">
                <a:solidFill>
                  <a:srgbClr val="17365D"/>
                </a:solidFill>
                <a:latin typeface="Calibri"/>
                <a:ea typeface="Calibri"/>
                <a:cs typeface="Calibri"/>
                <a:sym typeface="Calibri"/>
              </a:rPr>
              <a:t>1</a:t>
            </a:r>
            <a:r>
              <a:rPr lang="en-US" sz="2400" dirty="0" smtClean="0">
                <a:solidFill>
                  <a:srgbClr val="17365D"/>
                </a:solidFill>
                <a:latin typeface="Calibri"/>
                <a:ea typeface="Calibri"/>
                <a:cs typeface="Calibri"/>
                <a:sym typeface="Calibri"/>
              </a:rPr>
              <a:t>, </a:t>
            </a:r>
            <a:r>
              <a:rPr lang="en-US" sz="2400" dirty="0">
                <a:solidFill>
                  <a:srgbClr val="17365D"/>
                </a:solidFill>
                <a:latin typeface="Calibri"/>
                <a:ea typeface="Calibri"/>
                <a:cs typeface="Calibri"/>
                <a:sym typeface="Calibri"/>
              </a:rPr>
              <a:t>Carolyn </a:t>
            </a:r>
            <a:r>
              <a:rPr lang="en-US" sz="2400" dirty="0" smtClean="0">
                <a:solidFill>
                  <a:srgbClr val="17365D"/>
                </a:solidFill>
                <a:latin typeface="Calibri"/>
                <a:ea typeface="Calibri"/>
                <a:cs typeface="Calibri"/>
                <a:sym typeface="Calibri"/>
              </a:rPr>
              <a:t>Prentice</a:t>
            </a:r>
            <a:r>
              <a:rPr lang="en-US" sz="2400" baseline="30000" dirty="0">
                <a:solidFill>
                  <a:srgbClr val="17365D"/>
                </a:solidFill>
                <a:latin typeface="Calibri"/>
                <a:ea typeface="Calibri"/>
                <a:cs typeface="Calibri"/>
                <a:sym typeface="Calibri"/>
              </a:rPr>
              <a:t>1</a:t>
            </a:r>
            <a:r>
              <a:rPr lang="en-US" sz="2400" dirty="0" smtClean="0">
                <a:solidFill>
                  <a:srgbClr val="17365D"/>
                </a:solidFill>
                <a:latin typeface="Calibri"/>
                <a:ea typeface="Calibri"/>
                <a:cs typeface="Calibri"/>
                <a:sym typeface="Calibri"/>
              </a:rPr>
              <a:t>, </a:t>
            </a:r>
            <a:r>
              <a:rPr lang="en-US" sz="2400" dirty="0" err="1" smtClean="0">
                <a:solidFill>
                  <a:srgbClr val="17365D"/>
                </a:solidFill>
                <a:latin typeface="Calibri"/>
                <a:ea typeface="Calibri"/>
                <a:cs typeface="Calibri"/>
                <a:sym typeface="Calibri"/>
              </a:rPr>
              <a:t>Luba</a:t>
            </a:r>
            <a:r>
              <a:rPr lang="en-US" sz="2400" dirty="0" smtClean="0">
                <a:solidFill>
                  <a:srgbClr val="17365D"/>
                </a:solidFill>
                <a:latin typeface="Calibri"/>
                <a:ea typeface="Calibri"/>
                <a:cs typeface="Calibri"/>
                <a:sym typeface="Calibri"/>
              </a:rPr>
              <a:t> Reshitnyk</a:t>
            </a:r>
            <a:r>
              <a:rPr lang="en-US" sz="2400" baseline="30000" dirty="0">
                <a:solidFill>
                  <a:srgbClr val="17365D"/>
                </a:solidFill>
                <a:latin typeface="Calibri"/>
                <a:ea typeface="Calibri"/>
                <a:cs typeface="Calibri"/>
                <a:sym typeface="Calibri"/>
              </a:rPr>
              <a:t>1</a:t>
            </a:r>
            <a:r>
              <a:rPr lang="en-US" sz="2400" dirty="0" smtClean="0">
                <a:solidFill>
                  <a:srgbClr val="17365D"/>
                </a:solidFill>
                <a:latin typeface="Calibri"/>
                <a:ea typeface="Calibri"/>
                <a:cs typeface="Calibri"/>
                <a:sym typeface="Calibri"/>
              </a:rPr>
              <a:t>, Rebecca Martone</a:t>
            </a:r>
            <a:r>
              <a:rPr lang="en-US" sz="2400" baseline="30000" dirty="0" smtClean="0">
                <a:solidFill>
                  <a:srgbClr val="17365D"/>
                </a:solidFill>
                <a:latin typeface="Calibri"/>
                <a:ea typeface="Calibri"/>
                <a:cs typeface="Calibri"/>
                <a:sym typeface="Calibri"/>
              </a:rPr>
              <a:t>1,2</a:t>
            </a:r>
            <a:r>
              <a:rPr lang="en-US" sz="2400" dirty="0" smtClean="0">
                <a:solidFill>
                  <a:srgbClr val="17365D"/>
                </a:solidFill>
                <a:latin typeface="Calibri"/>
                <a:ea typeface="Calibri"/>
                <a:cs typeface="Calibri"/>
                <a:sym typeface="Calibri"/>
              </a:rPr>
              <a:t>, Kylee Pawluk</a:t>
            </a:r>
            <a:r>
              <a:rPr lang="en-US" sz="2400" baseline="30000" dirty="0">
                <a:solidFill>
                  <a:srgbClr val="17365D"/>
                </a:solidFill>
                <a:latin typeface="Calibri"/>
                <a:ea typeface="Calibri"/>
                <a:cs typeface="Calibri"/>
                <a:sym typeface="Calibri"/>
              </a:rPr>
              <a:t>2</a:t>
            </a:r>
            <a:r>
              <a:rPr lang="en-US" sz="2400" dirty="0" smtClean="0">
                <a:solidFill>
                  <a:srgbClr val="17365D"/>
                </a:solidFill>
                <a:latin typeface="Calibri"/>
                <a:ea typeface="Calibri"/>
                <a:cs typeface="Calibri"/>
                <a:sym typeface="Calibri"/>
              </a:rPr>
              <a:t>, Markus Thompson</a:t>
            </a:r>
            <a:r>
              <a:rPr lang="en-US" sz="2400" baseline="30000" dirty="0" smtClean="0">
                <a:solidFill>
                  <a:srgbClr val="17365D"/>
                </a:solidFill>
                <a:latin typeface="Calibri"/>
                <a:ea typeface="Calibri"/>
                <a:cs typeface="Calibri"/>
                <a:sym typeface="Calibri"/>
              </a:rPr>
              <a:t>1,</a:t>
            </a:r>
            <a:r>
              <a:rPr lang="en-US" sz="2400" baseline="30000" dirty="0">
                <a:solidFill>
                  <a:srgbClr val="17365D"/>
                </a:solidFill>
                <a:latin typeface="Calibri"/>
                <a:ea typeface="Calibri"/>
                <a:cs typeface="Calibri"/>
                <a:sym typeface="Calibri"/>
              </a:rPr>
              <a:t> 2</a:t>
            </a:r>
            <a:endParaRPr lang="en-US" sz="2400" dirty="0" smtClean="0">
              <a:solidFill>
                <a:srgbClr val="17365D"/>
              </a:solidFill>
              <a:latin typeface="Calibri"/>
              <a:ea typeface="Calibri"/>
              <a:cs typeface="Calibri"/>
              <a:sym typeface="Calibri"/>
            </a:endParaRPr>
          </a:p>
          <a:p>
            <a:pPr lvl="0" algn="ctr">
              <a:spcBef>
                <a:spcPts val="600"/>
              </a:spcBef>
              <a:buSzPts val="2400"/>
            </a:pPr>
            <a:endParaRPr lang="en-US" sz="2400" b="1" i="0" u="none" strike="noStrike" cap="none" dirty="0">
              <a:solidFill>
                <a:srgbClr val="17365D"/>
              </a:solidFill>
              <a:latin typeface="Calibri"/>
              <a:ea typeface="Calibri"/>
              <a:cs typeface="Calibri"/>
              <a:sym typeface="Calibri"/>
            </a:endParaRPr>
          </a:p>
          <a:p>
            <a:pPr lvl="0" algn="ctr">
              <a:spcBef>
                <a:spcPts val="600"/>
              </a:spcBef>
              <a:buSzPts val="2400"/>
            </a:pPr>
            <a:r>
              <a:rPr lang="en-US" sz="2400" b="1" i="0" u="none" strike="noStrike" cap="none" dirty="0" smtClean="0">
                <a:solidFill>
                  <a:srgbClr val="17365D"/>
                </a:solidFill>
                <a:latin typeface="Calibri"/>
                <a:ea typeface="Calibri"/>
                <a:cs typeface="Calibri"/>
                <a:sym typeface="Calibri"/>
              </a:rPr>
              <a:t>1. Hakai Institute/Tula </a:t>
            </a:r>
            <a:r>
              <a:rPr lang="en-US" sz="2400" b="1" i="0" u="none" strike="noStrike" cap="none" dirty="0" err="1" smtClean="0">
                <a:solidFill>
                  <a:srgbClr val="17365D"/>
                </a:solidFill>
                <a:latin typeface="Calibri"/>
                <a:ea typeface="Calibri"/>
                <a:cs typeface="Calibri"/>
                <a:sym typeface="Calibri"/>
              </a:rPr>
              <a:t>Fundation</a:t>
            </a:r>
            <a:endParaRPr lang="en-US" sz="2400" b="1" i="0" u="none" strike="noStrike" cap="none" dirty="0" smtClean="0">
              <a:solidFill>
                <a:srgbClr val="17365D"/>
              </a:solidFill>
              <a:latin typeface="Calibri"/>
              <a:ea typeface="Calibri"/>
              <a:cs typeface="Calibri"/>
              <a:sym typeface="Calibri"/>
            </a:endParaRPr>
          </a:p>
          <a:p>
            <a:pPr lvl="0" algn="ctr">
              <a:spcBef>
                <a:spcPts val="600"/>
              </a:spcBef>
              <a:buSzPts val="2400"/>
            </a:pPr>
            <a:r>
              <a:rPr lang="en-US" sz="2400" b="1" dirty="0" smtClean="0">
                <a:solidFill>
                  <a:srgbClr val="17365D"/>
                </a:solidFill>
                <a:latin typeface="Calibri"/>
                <a:ea typeface="Calibri"/>
                <a:cs typeface="Calibri"/>
                <a:sym typeface="Calibri"/>
              </a:rPr>
              <a:t>2. Marine Plan Partnership for the North Coast (</a:t>
            </a:r>
            <a:r>
              <a:rPr lang="en-US" sz="2400" b="1" dirty="0" err="1" smtClean="0">
                <a:solidFill>
                  <a:srgbClr val="17365D"/>
                </a:solidFill>
                <a:latin typeface="Calibri"/>
                <a:ea typeface="Calibri"/>
                <a:cs typeface="Calibri"/>
                <a:sym typeface="Calibri"/>
              </a:rPr>
              <a:t>MaPP</a:t>
            </a:r>
            <a:r>
              <a:rPr lang="en-US" sz="2400" b="1" dirty="0" smtClean="0">
                <a:solidFill>
                  <a:srgbClr val="17365D"/>
                </a:solidFill>
                <a:latin typeface="Calibri"/>
                <a:ea typeface="Calibri"/>
                <a:cs typeface="Calibri"/>
                <a:sym typeface="Calibri"/>
              </a:rPr>
              <a:t>)</a:t>
            </a:r>
            <a:endParaRPr sz="2400" b="1" i="0" u="none" strike="noStrike" cap="none" dirty="0">
              <a:solidFill>
                <a:srgbClr val="17365D"/>
              </a:solidFill>
              <a:latin typeface="Calibri"/>
              <a:ea typeface="Calibri"/>
              <a:cs typeface="Calibri"/>
              <a:sym typeface="Calibri"/>
            </a:endParaRPr>
          </a:p>
          <a:p>
            <a:pPr marL="0" marR="0" lvl="0" indent="0" algn="ctr" rtl="0">
              <a:lnSpc>
                <a:spcPct val="100000"/>
              </a:lnSpc>
              <a:spcBef>
                <a:spcPts val="600"/>
              </a:spcBef>
              <a:spcAft>
                <a:spcPts val="0"/>
              </a:spcAft>
              <a:buClr>
                <a:srgbClr val="000000"/>
              </a:buClr>
              <a:buSzPts val="2400"/>
              <a:buFont typeface="Arial"/>
              <a:buNone/>
            </a:pPr>
            <a:r>
              <a:rPr lang="en-US" sz="2400" dirty="0" smtClean="0">
                <a:solidFill>
                  <a:srgbClr val="17365D"/>
                </a:solidFill>
                <a:latin typeface="Calibri"/>
                <a:ea typeface="Calibri"/>
                <a:cs typeface="Calibri"/>
                <a:sym typeface="Calibri"/>
              </a:rPr>
              <a:t>PICES </a:t>
            </a:r>
            <a:r>
              <a:rPr lang="en-US" sz="2400" b="0" i="0" u="none" strike="noStrike" cap="none" dirty="0" smtClean="0">
                <a:solidFill>
                  <a:srgbClr val="17365D"/>
                </a:solidFill>
                <a:latin typeface="Calibri"/>
                <a:ea typeface="Calibri"/>
                <a:cs typeface="Calibri"/>
                <a:sym typeface="Calibri"/>
              </a:rPr>
              <a:t>2021 Workshop: Monitoring Essential Biodiversity Variables in the </a:t>
            </a:r>
            <a:r>
              <a:rPr lang="en-US" sz="2400" dirty="0">
                <a:solidFill>
                  <a:srgbClr val="17365D"/>
                </a:solidFill>
                <a:latin typeface="Calibri"/>
                <a:ea typeface="Calibri"/>
                <a:cs typeface="Calibri"/>
                <a:sym typeface="Calibri"/>
              </a:rPr>
              <a:t>C</a:t>
            </a:r>
            <a:r>
              <a:rPr lang="en-US" sz="2400" b="0" i="0" u="none" strike="noStrike" cap="none" dirty="0" smtClean="0">
                <a:solidFill>
                  <a:srgbClr val="17365D"/>
                </a:solidFill>
                <a:latin typeface="Calibri"/>
                <a:ea typeface="Calibri"/>
                <a:cs typeface="Calibri"/>
                <a:sym typeface="Calibri"/>
              </a:rPr>
              <a:t>oastal Zone</a:t>
            </a:r>
            <a:endParaRPr sz="2400" b="0" i="0" u="none" strike="noStrike" cap="none" dirty="0">
              <a:solidFill>
                <a:srgbClr val="17365D"/>
              </a:solidFill>
              <a:latin typeface="Calibri"/>
              <a:ea typeface="Calibri"/>
              <a:cs typeface="Calibri"/>
              <a:sym typeface="Calibri"/>
            </a:endParaRPr>
          </a:p>
          <a:p>
            <a:pPr marL="0" marR="0" lvl="0" indent="0" algn="ctr" rtl="0">
              <a:lnSpc>
                <a:spcPct val="100000"/>
              </a:lnSpc>
              <a:spcBef>
                <a:spcPts val="60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90" name="Google Shape;90;p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89269" y="278099"/>
            <a:ext cx="1885153" cy="869849"/>
          </a:xfrm>
          <a:prstGeom prst="rect">
            <a:avLst/>
          </a:prstGeom>
          <a:noFill/>
          <a:ln>
            <a:noFill/>
          </a:ln>
        </p:spPr>
      </p:pic>
      <p:sp>
        <p:nvSpPr>
          <p:cNvPr id="91" name="Google Shape;91;p13"/>
          <p:cNvSpPr/>
          <p:nvPr/>
        </p:nvSpPr>
        <p:spPr>
          <a:xfrm>
            <a:off x="10870732" y="6383239"/>
            <a:ext cx="1949458"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1" u="none" strike="noStrike" cap="none">
                <a:solidFill>
                  <a:schemeClr val="lt1"/>
                </a:solidFill>
                <a:latin typeface="Calibri"/>
                <a:ea typeface="Calibri"/>
                <a:cs typeface="Calibri"/>
                <a:sym typeface="Calibri"/>
              </a:rPr>
              <a:t>Dr. Margot </a:t>
            </a:r>
            <a:br>
              <a:rPr lang="en-US" sz="1200" b="1" i="1" u="none" strike="noStrike" cap="none">
                <a:solidFill>
                  <a:schemeClr val="lt1"/>
                </a:solidFill>
                <a:latin typeface="Calibri"/>
                <a:ea typeface="Calibri"/>
                <a:cs typeface="Calibri"/>
                <a:sym typeface="Calibri"/>
              </a:rPr>
            </a:br>
            <a:r>
              <a:rPr lang="en-US" sz="1200" b="1" i="1" u="none" strike="noStrike" cap="none">
                <a:solidFill>
                  <a:schemeClr val="lt1"/>
                </a:solidFill>
                <a:latin typeface="Calibri"/>
                <a:ea typeface="Calibri"/>
                <a:cs typeface="Calibri"/>
                <a:sym typeface="Calibri"/>
              </a:rPr>
              <a:t>Hessing-Lewis</a:t>
            </a:r>
            <a:endParaRPr sz="1400" b="0" i="0" u="none" strike="noStrike" cap="none">
              <a:solidFill>
                <a:srgbClr val="000000"/>
              </a:solidFill>
              <a:latin typeface="Arial"/>
              <a:ea typeface="Arial"/>
              <a:cs typeface="Arial"/>
              <a:sym typeface="Arial"/>
            </a:endParaRPr>
          </a:p>
        </p:txBody>
      </p:sp>
      <p:pic>
        <p:nvPicPr>
          <p:cNvPr id="92" name="Google Shape;92;p13" descr="mage result for marine geo smithsonian logo"/>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228809" y="278103"/>
            <a:ext cx="2771790" cy="869849"/>
          </a:xfrm>
          <a:prstGeom prst="rect">
            <a:avLst/>
          </a:prstGeom>
          <a:noFill/>
          <a:ln>
            <a:noFill/>
          </a:ln>
        </p:spPr>
      </p:pic>
      <p:pic>
        <p:nvPicPr>
          <p:cNvPr id="8" name="Google Shape;268;p43"/>
          <p:cNvPicPr preferRelativeResize="0"/>
          <p:nvPr/>
        </p:nvPicPr>
        <p:blipFill rotWithShape="1">
          <a:blip r:embed="rId7">
            <a:alphaModFix/>
          </a:blip>
          <a:srcRect/>
          <a:stretch/>
        </p:blipFill>
        <p:spPr>
          <a:xfrm>
            <a:off x="3057769" y="244231"/>
            <a:ext cx="1922791" cy="1025769"/>
          </a:xfrm>
          <a:prstGeom prst="rect">
            <a:avLst/>
          </a:prstGeom>
          <a:noFill/>
          <a:ln>
            <a:noFill/>
          </a:ln>
        </p:spPr>
      </p:pic>
      <p:pic>
        <p:nvPicPr>
          <p:cNvPr id="3" name="Picture 2" descr="scor_logo.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86230" y="263768"/>
            <a:ext cx="2091103" cy="1241011"/>
          </a:xfrm>
          <a:prstGeom prst="rect">
            <a:avLst/>
          </a:prstGeom>
        </p:spPr>
      </p:pic>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978"/>
    </mc:Choice>
    <mc:Fallback xmlns="">
      <p:transition xmlns:p14="http://schemas.microsoft.com/office/powerpoint/2010/main" spd="slow" advTm="1297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59"/>
          <p:cNvSpPr txBox="1"/>
          <p:nvPr/>
        </p:nvSpPr>
        <p:spPr>
          <a:xfrm>
            <a:off x="2588933" y="3787433"/>
            <a:ext cx="6177200" cy="2933600"/>
          </a:xfrm>
          <a:prstGeom prst="rect">
            <a:avLst/>
          </a:prstGeom>
          <a:noFill/>
          <a:ln w="9525" cap="flat" cmpd="sng">
            <a:solidFill>
              <a:srgbClr val="000000"/>
            </a:solidFill>
            <a:prstDash val="solid"/>
            <a:round/>
            <a:headEnd type="none" w="sm" len="sm"/>
            <a:tailEnd type="none" w="sm" len="sm"/>
          </a:ln>
        </p:spPr>
        <p:txBody>
          <a:bodyPr spcFirstLastPara="1" wrap="square" lIns="91431" tIns="91431" rIns="91431" bIns="91431" anchor="t" anchorCtr="0">
            <a:noAutofit/>
          </a:bodyPr>
          <a:lstStyle/>
          <a:p>
            <a:pPr>
              <a:buSzPts val="1100"/>
            </a:pPr>
            <a:endParaRPr sz="1500">
              <a:latin typeface="Calibri"/>
              <a:ea typeface="Calibri"/>
              <a:cs typeface="Calibri"/>
              <a:sym typeface="Calibri"/>
            </a:endParaRPr>
          </a:p>
        </p:txBody>
      </p:sp>
      <p:sp>
        <p:nvSpPr>
          <p:cNvPr id="592" name="Google Shape;592;p59"/>
          <p:cNvSpPr/>
          <p:nvPr/>
        </p:nvSpPr>
        <p:spPr>
          <a:xfrm>
            <a:off x="9237900" y="1738525"/>
            <a:ext cx="2059200" cy="915200"/>
          </a:xfrm>
          <a:prstGeom prst="upArrow">
            <a:avLst>
              <a:gd name="adj1" fmla="val 50000"/>
              <a:gd name="adj2" fmla="val 52692"/>
            </a:avLst>
          </a:prstGeom>
          <a:solidFill>
            <a:schemeClr val="lt1"/>
          </a:solidFill>
          <a:ln w="38100" cap="flat" cmpd="sng">
            <a:solidFill>
              <a:srgbClr val="31538F"/>
            </a:solidFill>
            <a:prstDash val="solid"/>
            <a:miter lim="800000"/>
            <a:headEnd type="none" w="sm" len="sm"/>
            <a:tailEnd type="none" w="sm" len="sm"/>
          </a:ln>
        </p:spPr>
        <p:txBody>
          <a:bodyPr spcFirstLastPara="1" wrap="square" lIns="91431" tIns="45699" rIns="91431" bIns="45699" anchor="ctr" anchorCtr="0">
            <a:noAutofit/>
          </a:bodyPr>
          <a:lstStyle/>
          <a:p>
            <a:pPr algn="ctr">
              <a:buSzPts val="1400"/>
            </a:pPr>
            <a:endParaRPr sz="1900">
              <a:solidFill>
                <a:schemeClr val="lt1"/>
              </a:solidFill>
              <a:latin typeface="Calibri"/>
              <a:ea typeface="Calibri"/>
              <a:cs typeface="Calibri"/>
              <a:sym typeface="Calibri"/>
            </a:endParaRPr>
          </a:p>
        </p:txBody>
      </p:sp>
      <p:sp>
        <p:nvSpPr>
          <p:cNvPr id="593" name="Google Shape;593;p59"/>
          <p:cNvSpPr/>
          <p:nvPr/>
        </p:nvSpPr>
        <p:spPr>
          <a:xfrm>
            <a:off x="8935702" y="5226327"/>
            <a:ext cx="1317300" cy="1402800"/>
          </a:xfrm>
          <a:prstGeom prst="roundRect">
            <a:avLst>
              <a:gd name="adj" fmla="val 16667"/>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31" tIns="45699" rIns="91431" bIns="45699" anchor="ctr" anchorCtr="0">
            <a:noAutofit/>
          </a:bodyPr>
          <a:lstStyle/>
          <a:p>
            <a:pPr algn="ctr">
              <a:buSzPts val="1400"/>
            </a:pPr>
            <a:r>
              <a:rPr lang="en" sz="1900">
                <a:solidFill>
                  <a:schemeClr val="lt1"/>
                </a:solidFill>
                <a:latin typeface="Calibri"/>
                <a:ea typeface="Calibri"/>
                <a:cs typeface="Calibri"/>
                <a:sym typeface="Calibri"/>
              </a:rPr>
              <a:t>Hakai metadata</a:t>
            </a:r>
            <a:endParaRPr sz="1500"/>
          </a:p>
        </p:txBody>
      </p:sp>
      <p:sp>
        <p:nvSpPr>
          <p:cNvPr id="594" name="Google Shape;594;p59"/>
          <p:cNvSpPr/>
          <p:nvPr/>
        </p:nvSpPr>
        <p:spPr>
          <a:xfrm>
            <a:off x="10411035" y="5226333"/>
            <a:ext cx="1436800" cy="1402800"/>
          </a:xfrm>
          <a:prstGeom prst="roundRect">
            <a:avLst>
              <a:gd name="adj" fmla="val 16667"/>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91431" tIns="45699" rIns="91431" bIns="45699" anchor="ctr" anchorCtr="0">
            <a:noAutofit/>
          </a:bodyPr>
          <a:lstStyle/>
          <a:p>
            <a:pPr algn="ctr">
              <a:buSzPts val="1400"/>
            </a:pPr>
            <a:r>
              <a:rPr lang="en" dirty="0">
                <a:solidFill>
                  <a:schemeClr val="lt1"/>
                </a:solidFill>
                <a:latin typeface="Calibri"/>
                <a:ea typeface="Calibri"/>
                <a:cs typeface="Calibri"/>
                <a:sym typeface="Calibri"/>
              </a:rPr>
              <a:t>Local metadata (e.g. </a:t>
            </a:r>
            <a:r>
              <a:rPr lang="en" sz="1900" dirty="0">
                <a:solidFill>
                  <a:schemeClr val="lt1"/>
                </a:solidFill>
                <a:latin typeface="Calibri"/>
                <a:ea typeface="Calibri"/>
                <a:cs typeface="Calibri"/>
                <a:sym typeface="Calibri"/>
              </a:rPr>
              <a:t>Ma</a:t>
            </a:r>
            <a:r>
              <a:rPr lang="en" sz="2000" dirty="0">
                <a:solidFill>
                  <a:schemeClr val="lt1"/>
                </a:solidFill>
                <a:latin typeface="Calibri"/>
                <a:ea typeface="Calibri"/>
                <a:cs typeface="Calibri"/>
                <a:sym typeface="Calibri"/>
              </a:rPr>
              <a:t>PP</a:t>
            </a:r>
            <a:r>
              <a:rPr lang="en" dirty="0">
                <a:solidFill>
                  <a:schemeClr val="lt1"/>
                </a:solidFill>
                <a:latin typeface="Calibri"/>
                <a:ea typeface="Calibri"/>
                <a:cs typeface="Calibri"/>
                <a:sym typeface="Calibri"/>
              </a:rPr>
              <a:t>)</a:t>
            </a:r>
            <a:endParaRPr sz="1500" dirty="0"/>
          </a:p>
        </p:txBody>
      </p:sp>
      <p:sp>
        <p:nvSpPr>
          <p:cNvPr id="595" name="Google Shape;595;p59"/>
          <p:cNvSpPr/>
          <p:nvPr/>
        </p:nvSpPr>
        <p:spPr>
          <a:xfrm>
            <a:off x="9540200" y="2813467"/>
            <a:ext cx="1636800" cy="14028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31" tIns="45699" rIns="91431" bIns="45699" anchor="ctr" anchorCtr="0">
            <a:noAutofit/>
          </a:bodyPr>
          <a:lstStyle/>
          <a:p>
            <a:pPr algn="ctr">
              <a:buSzPts val="1400"/>
            </a:pPr>
            <a:r>
              <a:rPr lang="en">
                <a:solidFill>
                  <a:schemeClr val="lt1"/>
                </a:solidFill>
                <a:latin typeface="Calibri"/>
                <a:ea typeface="Calibri"/>
                <a:cs typeface="Calibri"/>
                <a:sym typeface="Calibri"/>
              </a:rPr>
              <a:t>Regional metadata</a:t>
            </a:r>
            <a:endParaRPr>
              <a:solidFill>
                <a:schemeClr val="lt1"/>
              </a:solidFill>
              <a:latin typeface="Calibri"/>
              <a:ea typeface="Calibri"/>
              <a:cs typeface="Calibri"/>
              <a:sym typeface="Calibri"/>
            </a:endParaRPr>
          </a:p>
          <a:p>
            <a:pPr algn="ctr">
              <a:buSzPts val="1400"/>
            </a:pPr>
            <a:r>
              <a:rPr lang="en">
                <a:solidFill>
                  <a:schemeClr val="lt1"/>
                </a:solidFill>
                <a:latin typeface="Calibri"/>
                <a:ea typeface="Calibri"/>
                <a:cs typeface="Calibri"/>
                <a:sym typeface="Calibri"/>
              </a:rPr>
              <a:t>portal </a:t>
            </a:r>
            <a:endParaRPr>
              <a:solidFill>
                <a:schemeClr val="lt1"/>
              </a:solidFill>
              <a:latin typeface="Calibri"/>
              <a:ea typeface="Calibri"/>
              <a:cs typeface="Calibri"/>
              <a:sym typeface="Calibri"/>
            </a:endParaRPr>
          </a:p>
          <a:p>
            <a:pPr algn="ctr">
              <a:buSzPts val="1400"/>
            </a:pPr>
            <a:r>
              <a:rPr lang="en">
                <a:solidFill>
                  <a:schemeClr val="lt1"/>
                </a:solidFill>
                <a:latin typeface="Calibri"/>
                <a:ea typeface="Calibri"/>
                <a:cs typeface="Calibri"/>
                <a:sym typeface="Calibri"/>
              </a:rPr>
              <a:t>(eg. CIOOS Pacific)</a:t>
            </a:r>
            <a:endParaRPr sz="1500"/>
          </a:p>
        </p:txBody>
      </p:sp>
      <p:sp>
        <p:nvSpPr>
          <p:cNvPr id="596" name="Google Shape;596;p59"/>
          <p:cNvSpPr/>
          <p:nvPr/>
        </p:nvSpPr>
        <p:spPr>
          <a:xfrm>
            <a:off x="9292900" y="4359275"/>
            <a:ext cx="2059200" cy="806400"/>
          </a:xfrm>
          <a:prstGeom prst="upArrow">
            <a:avLst>
              <a:gd name="adj1" fmla="val 50000"/>
              <a:gd name="adj2" fmla="val 52692"/>
            </a:avLst>
          </a:prstGeom>
          <a:solidFill>
            <a:schemeClr val="lt1"/>
          </a:solidFill>
          <a:ln w="38100" cap="flat" cmpd="sng">
            <a:solidFill>
              <a:srgbClr val="31538F"/>
            </a:solidFill>
            <a:prstDash val="solid"/>
            <a:miter lim="800000"/>
            <a:headEnd type="none" w="sm" len="sm"/>
            <a:tailEnd type="none" w="sm" len="sm"/>
          </a:ln>
        </p:spPr>
        <p:txBody>
          <a:bodyPr spcFirstLastPara="1" wrap="square" lIns="91431" tIns="45699" rIns="91431" bIns="45699" anchor="ctr" anchorCtr="0">
            <a:noAutofit/>
          </a:bodyPr>
          <a:lstStyle/>
          <a:p>
            <a:pPr algn="ctr">
              <a:buSzPts val="1400"/>
            </a:pPr>
            <a:endParaRPr sz="1900">
              <a:solidFill>
                <a:schemeClr val="lt1"/>
              </a:solidFill>
              <a:latin typeface="Calibri"/>
              <a:ea typeface="Calibri"/>
              <a:cs typeface="Calibri"/>
              <a:sym typeface="Calibri"/>
            </a:endParaRPr>
          </a:p>
        </p:txBody>
      </p:sp>
      <p:sp>
        <p:nvSpPr>
          <p:cNvPr id="597" name="Google Shape;597;p59"/>
          <p:cNvSpPr txBox="1"/>
          <p:nvPr/>
        </p:nvSpPr>
        <p:spPr>
          <a:xfrm>
            <a:off x="9669367" y="1880860"/>
            <a:ext cx="1255600" cy="750400"/>
          </a:xfrm>
          <a:prstGeom prst="rect">
            <a:avLst/>
          </a:prstGeom>
          <a:noFill/>
          <a:ln>
            <a:noFill/>
          </a:ln>
        </p:spPr>
        <p:txBody>
          <a:bodyPr spcFirstLastPara="1" wrap="square" lIns="91431" tIns="45699" rIns="91431" bIns="45699" anchor="t" anchorCtr="0">
            <a:noAutofit/>
          </a:bodyPr>
          <a:lstStyle/>
          <a:p>
            <a:pPr algn="ctr">
              <a:buSzPts val="900"/>
            </a:pPr>
            <a:r>
              <a:rPr lang="en" sz="1200">
                <a:solidFill>
                  <a:schemeClr val="dk1"/>
                </a:solidFill>
                <a:latin typeface="Calibri"/>
                <a:ea typeface="Calibri"/>
                <a:cs typeface="Calibri"/>
                <a:sym typeface="Calibri"/>
              </a:rPr>
              <a:t>Canadian</a:t>
            </a:r>
            <a:endParaRPr sz="1200">
              <a:solidFill>
                <a:schemeClr val="dk1"/>
              </a:solidFill>
              <a:latin typeface="Calibri"/>
              <a:ea typeface="Calibri"/>
              <a:cs typeface="Calibri"/>
              <a:sym typeface="Calibri"/>
            </a:endParaRPr>
          </a:p>
          <a:p>
            <a:pPr algn="ctr">
              <a:buSzPts val="900"/>
            </a:pPr>
            <a:r>
              <a:rPr lang="en" sz="1200">
                <a:solidFill>
                  <a:schemeClr val="dk1"/>
                </a:solidFill>
                <a:latin typeface="Calibri"/>
                <a:ea typeface="Calibri"/>
                <a:cs typeface="Calibri"/>
                <a:sym typeface="Calibri"/>
              </a:rPr>
              <a:t>Seagrass</a:t>
            </a:r>
            <a:endParaRPr sz="1200">
              <a:solidFill>
                <a:schemeClr val="dk1"/>
              </a:solidFill>
              <a:latin typeface="Calibri"/>
              <a:ea typeface="Calibri"/>
              <a:cs typeface="Calibri"/>
              <a:sym typeface="Calibri"/>
            </a:endParaRPr>
          </a:p>
          <a:p>
            <a:pPr algn="ctr">
              <a:buSzPts val="900"/>
            </a:pPr>
            <a:r>
              <a:rPr lang="en" sz="1200">
                <a:solidFill>
                  <a:schemeClr val="dk1"/>
                </a:solidFill>
                <a:latin typeface="Calibri"/>
                <a:ea typeface="Calibri"/>
                <a:cs typeface="Calibri"/>
                <a:sym typeface="Calibri"/>
              </a:rPr>
              <a:t>EOVs</a:t>
            </a:r>
            <a:endParaRPr sz="1200">
              <a:solidFill>
                <a:schemeClr val="dk1"/>
              </a:solidFill>
              <a:latin typeface="Calibri"/>
              <a:ea typeface="Calibri"/>
              <a:cs typeface="Calibri"/>
              <a:sym typeface="Calibri"/>
            </a:endParaRPr>
          </a:p>
        </p:txBody>
      </p:sp>
      <p:sp>
        <p:nvSpPr>
          <p:cNvPr id="598" name="Google Shape;598;p59"/>
          <p:cNvSpPr/>
          <p:nvPr/>
        </p:nvSpPr>
        <p:spPr>
          <a:xfrm>
            <a:off x="9489767" y="204133"/>
            <a:ext cx="1469200" cy="1402800"/>
          </a:xfrm>
          <a:prstGeom prst="roundRect">
            <a:avLst>
              <a:gd name="adj" fmla="val 16667"/>
            </a:avLst>
          </a:prstGeom>
          <a:solidFill>
            <a:srgbClr val="FF9900"/>
          </a:solidFill>
          <a:ln w="12700" cap="flat" cmpd="sng">
            <a:solidFill>
              <a:srgbClr val="31538F"/>
            </a:solidFill>
            <a:prstDash val="solid"/>
            <a:miter lim="800000"/>
            <a:headEnd type="none" w="sm" len="sm"/>
            <a:tailEnd type="none" w="sm" len="sm"/>
          </a:ln>
        </p:spPr>
        <p:txBody>
          <a:bodyPr spcFirstLastPara="1" wrap="square" lIns="91431" tIns="45699" rIns="91431" bIns="45699" anchor="ctr" anchorCtr="0">
            <a:noAutofit/>
          </a:bodyPr>
          <a:lstStyle/>
          <a:p>
            <a:pPr algn="ctr">
              <a:buSzPts val="1400"/>
            </a:pPr>
            <a:r>
              <a:rPr lang="en">
                <a:solidFill>
                  <a:schemeClr val="lt1"/>
                </a:solidFill>
                <a:latin typeface="Calibri"/>
                <a:ea typeface="Calibri"/>
                <a:cs typeface="Calibri"/>
                <a:sym typeface="Calibri"/>
              </a:rPr>
              <a:t>Global metadata </a:t>
            </a:r>
            <a:endParaRPr>
              <a:solidFill>
                <a:schemeClr val="lt1"/>
              </a:solidFill>
              <a:latin typeface="Calibri"/>
              <a:ea typeface="Calibri"/>
              <a:cs typeface="Calibri"/>
              <a:sym typeface="Calibri"/>
            </a:endParaRPr>
          </a:p>
          <a:p>
            <a:pPr algn="ctr">
              <a:buSzPts val="1400"/>
            </a:pPr>
            <a:r>
              <a:rPr lang="en">
                <a:solidFill>
                  <a:schemeClr val="lt1"/>
                </a:solidFill>
                <a:latin typeface="Calibri"/>
                <a:ea typeface="Calibri"/>
                <a:cs typeface="Calibri"/>
                <a:sym typeface="Calibri"/>
              </a:rPr>
              <a:t>(eg. GOOS, MBON) </a:t>
            </a:r>
            <a:endParaRPr sz="1500"/>
          </a:p>
        </p:txBody>
      </p:sp>
      <p:sp>
        <p:nvSpPr>
          <p:cNvPr id="599" name="Google Shape;599;p59"/>
          <p:cNvSpPr txBox="1"/>
          <p:nvPr/>
        </p:nvSpPr>
        <p:spPr>
          <a:xfrm>
            <a:off x="9718000" y="4474725"/>
            <a:ext cx="1255600" cy="369200"/>
          </a:xfrm>
          <a:prstGeom prst="rect">
            <a:avLst/>
          </a:prstGeom>
          <a:noFill/>
          <a:ln>
            <a:noFill/>
          </a:ln>
        </p:spPr>
        <p:txBody>
          <a:bodyPr spcFirstLastPara="1" wrap="square" lIns="91431" tIns="45699" rIns="91431" bIns="45699" anchor="t" anchorCtr="0">
            <a:noAutofit/>
          </a:bodyPr>
          <a:lstStyle/>
          <a:p>
            <a:pPr algn="ctr">
              <a:buSzPts val="900"/>
            </a:pPr>
            <a:r>
              <a:rPr lang="en" sz="1200">
                <a:solidFill>
                  <a:schemeClr val="dk1"/>
                </a:solidFill>
                <a:latin typeface="Calibri"/>
                <a:ea typeface="Calibri"/>
                <a:cs typeface="Calibri"/>
                <a:sym typeface="Calibri"/>
              </a:rPr>
              <a:t>BC </a:t>
            </a:r>
            <a:endParaRPr sz="1200">
              <a:solidFill>
                <a:schemeClr val="dk1"/>
              </a:solidFill>
              <a:latin typeface="Calibri"/>
              <a:ea typeface="Calibri"/>
              <a:cs typeface="Calibri"/>
              <a:sym typeface="Calibri"/>
            </a:endParaRPr>
          </a:p>
          <a:p>
            <a:pPr algn="ctr">
              <a:buSzPts val="900"/>
            </a:pPr>
            <a:r>
              <a:rPr lang="en" sz="1200">
                <a:solidFill>
                  <a:schemeClr val="dk1"/>
                </a:solidFill>
                <a:latin typeface="Calibri"/>
                <a:ea typeface="Calibri"/>
                <a:cs typeface="Calibri"/>
                <a:sym typeface="Calibri"/>
              </a:rPr>
              <a:t>Seagrass </a:t>
            </a:r>
            <a:endParaRPr sz="1200">
              <a:solidFill>
                <a:schemeClr val="dk1"/>
              </a:solidFill>
              <a:latin typeface="Calibri"/>
              <a:ea typeface="Calibri"/>
              <a:cs typeface="Calibri"/>
              <a:sym typeface="Calibri"/>
            </a:endParaRPr>
          </a:p>
          <a:p>
            <a:pPr algn="ctr">
              <a:buSzPts val="900"/>
            </a:pPr>
            <a:r>
              <a:rPr lang="en" sz="1200">
                <a:solidFill>
                  <a:schemeClr val="dk1"/>
                </a:solidFill>
                <a:latin typeface="Calibri"/>
                <a:ea typeface="Calibri"/>
                <a:cs typeface="Calibri"/>
                <a:sym typeface="Calibri"/>
              </a:rPr>
              <a:t>EOVs</a:t>
            </a:r>
            <a:endParaRPr sz="1200">
              <a:solidFill>
                <a:schemeClr val="dk1"/>
              </a:solidFill>
              <a:latin typeface="Calibri"/>
              <a:ea typeface="Calibri"/>
              <a:cs typeface="Calibri"/>
              <a:sym typeface="Calibri"/>
            </a:endParaRPr>
          </a:p>
        </p:txBody>
      </p:sp>
      <p:sp>
        <p:nvSpPr>
          <p:cNvPr id="600" name="Google Shape;600;p59"/>
          <p:cNvSpPr/>
          <p:nvPr/>
        </p:nvSpPr>
        <p:spPr>
          <a:xfrm rot="5399332">
            <a:off x="7775301" y="543217"/>
            <a:ext cx="2059200" cy="1132400"/>
          </a:xfrm>
          <a:prstGeom prst="upArrow">
            <a:avLst>
              <a:gd name="adj1" fmla="val 50000"/>
              <a:gd name="adj2" fmla="val 52692"/>
            </a:avLst>
          </a:prstGeom>
          <a:solidFill>
            <a:schemeClr val="lt1"/>
          </a:solidFill>
          <a:ln w="38100" cap="flat" cmpd="sng">
            <a:solidFill>
              <a:srgbClr val="31538F"/>
            </a:solidFill>
            <a:prstDash val="solid"/>
            <a:miter lim="800000"/>
            <a:headEnd type="none" w="sm" len="sm"/>
            <a:tailEnd type="none" w="sm" len="sm"/>
          </a:ln>
        </p:spPr>
        <p:txBody>
          <a:bodyPr spcFirstLastPara="1" wrap="square" lIns="91431" tIns="45699" rIns="91431" bIns="45699" anchor="ctr" anchorCtr="0">
            <a:noAutofit/>
          </a:bodyPr>
          <a:lstStyle/>
          <a:p>
            <a:pPr algn="ctr">
              <a:buSzPts val="1400"/>
            </a:pPr>
            <a:endParaRPr sz="1900">
              <a:solidFill>
                <a:schemeClr val="lt1"/>
              </a:solidFill>
              <a:latin typeface="Calibri"/>
              <a:ea typeface="Calibri"/>
              <a:cs typeface="Calibri"/>
              <a:sym typeface="Calibri"/>
            </a:endParaRPr>
          </a:p>
        </p:txBody>
      </p:sp>
      <p:sp>
        <p:nvSpPr>
          <p:cNvPr id="601" name="Google Shape;601;p59"/>
          <p:cNvSpPr/>
          <p:nvPr/>
        </p:nvSpPr>
        <p:spPr>
          <a:xfrm rot="-5400501">
            <a:off x="10603500" y="590000"/>
            <a:ext cx="2059200" cy="1126800"/>
          </a:xfrm>
          <a:prstGeom prst="upArrow">
            <a:avLst>
              <a:gd name="adj1" fmla="val 50000"/>
              <a:gd name="adj2" fmla="val 52692"/>
            </a:avLst>
          </a:prstGeom>
          <a:solidFill>
            <a:schemeClr val="lt1"/>
          </a:solidFill>
          <a:ln w="38100" cap="flat" cmpd="sng">
            <a:solidFill>
              <a:srgbClr val="31538F"/>
            </a:solidFill>
            <a:prstDash val="solid"/>
            <a:miter lim="800000"/>
            <a:headEnd type="none" w="sm" len="sm"/>
            <a:tailEnd type="none" w="sm" len="sm"/>
          </a:ln>
        </p:spPr>
        <p:txBody>
          <a:bodyPr spcFirstLastPara="1" wrap="square" lIns="91431" tIns="45699" rIns="91431" bIns="45699" anchor="ctr" anchorCtr="0">
            <a:noAutofit/>
          </a:bodyPr>
          <a:lstStyle/>
          <a:p>
            <a:pPr algn="ctr">
              <a:buSzPts val="1400"/>
            </a:pPr>
            <a:endParaRPr sz="1900">
              <a:solidFill>
                <a:schemeClr val="lt1"/>
              </a:solidFill>
              <a:latin typeface="Calibri"/>
              <a:ea typeface="Calibri"/>
              <a:cs typeface="Calibri"/>
              <a:sym typeface="Calibri"/>
            </a:endParaRPr>
          </a:p>
        </p:txBody>
      </p:sp>
      <p:sp>
        <p:nvSpPr>
          <p:cNvPr id="602" name="Google Shape;602;p59"/>
          <p:cNvSpPr txBox="1"/>
          <p:nvPr/>
        </p:nvSpPr>
        <p:spPr>
          <a:xfrm>
            <a:off x="11068701" y="842551"/>
            <a:ext cx="1255500" cy="369300"/>
          </a:xfrm>
          <a:prstGeom prst="rect">
            <a:avLst/>
          </a:prstGeom>
          <a:noFill/>
          <a:ln>
            <a:noFill/>
          </a:ln>
        </p:spPr>
        <p:txBody>
          <a:bodyPr spcFirstLastPara="1" wrap="square" lIns="91431" tIns="45699" rIns="91431" bIns="45699" anchor="t" anchorCtr="0">
            <a:noAutofit/>
          </a:bodyPr>
          <a:lstStyle/>
          <a:p>
            <a:pPr algn="ctr">
              <a:buSzPts val="900"/>
            </a:pPr>
            <a:r>
              <a:rPr lang="en" sz="1200">
                <a:solidFill>
                  <a:schemeClr val="dk1"/>
                </a:solidFill>
                <a:latin typeface="Calibri"/>
                <a:ea typeface="Calibri"/>
                <a:cs typeface="Calibri"/>
                <a:sym typeface="Calibri"/>
              </a:rPr>
              <a:t>American</a:t>
            </a:r>
            <a:endParaRPr sz="1200">
              <a:solidFill>
                <a:schemeClr val="dk1"/>
              </a:solidFill>
              <a:latin typeface="Calibri"/>
              <a:ea typeface="Calibri"/>
              <a:cs typeface="Calibri"/>
              <a:sym typeface="Calibri"/>
            </a:endParaRPr>
          </a:p>
          <a:p>
            <a:pPr algn="ctr">
              <a:buSzPts val="900"/>
            </a:pPr>
            <a:r>
              <a:rPr lang="en" sz="1200">
                <a:solidFill>
                  <a:schemeClr val="dk1"/>
                </a:solidFill>
                <a:latin typeface="Calibri"/>
                <a:ea typeface="Calibri"/>
                <a:cs typeface="Calibri"/>
                <a:sym typeface="Calibri"/>
              </a:rPr>
              <a:t>Seagrass EOVs</a:t>
            </a:r>
            <a:endParaRPr sz="1200">
              <a:solidFill>
                <a:schemeClr val="dk1"/>
              </a:solidFill>
              <a:latin typeface="Calibri"/>
              <a:ea typeface="Calibri"/>
              <a:cs typeface="Calibri"/>
              <a:sym typeface="Calibri"/>
            </a:endParaRPr>
          </a:p>
        </p:txBody>
      </p:sp>
      <p:sp>
        <p:nvSpPr>
          <p:cNvPr id="603" name="Google Shape;603;p59"/>
          <p:cNvSpPr txBox="1"/>
          <p:nvPr/>
        </p:nvSpPr>
        <p:spPr>
          <a:xfrm>
            <a:off x="8185600" y="842551"/>
            <a:ext cx="1255600" cy="369200"/>
          </a:xfrm>
          <a:prstGeom prst="rect">
            <a:avLst/>
          </a:prstGeom>
          <a:noFill/>
          <a:ln>
            <a:noFill/>
          </a:ln>
        </p:spPr>
        <p:txBody>
          <a:bodyPr spcFirstLastPara="1" wrap="square" lIns="91431" tIns="45699" rIns="91431" bIns="45699" anchor="t" anchorCtr="0">
            <a:noAutofit/>
          </a:bodyPr>
          <a:lstStyle/>
          <a:p>
            <a:pPr algn="ctr">
              <a:buSzPts val="900"/>
            </a:pPr>
            <a:r>
              <a:rPr lang="en" sz="1200">
                <a:solidFill>
                  <a:schemeClr val="dk1"/>
                </a:solidFill>
                <a:latin typeface="Calibri"/>
                <a:ea typeface="Calibri"/>
                <a:cs typeface="Calibri"/>
                <a:sym typeface="Calibri"/>
              </a:rPr>
              <a:t>Australian</a:t>
            </a:r>
            <a:endParaRPr sz="1200">
              <a:solidFill>
                <a:schemeClr val="dk1"/>
              </a:solidFill>
              <a:latin typeface="Calibri"/>
              <a:ea typeface="Calibri"/>
              <a:cs typeface="Calibri"/>
              <a:sym typeface="Calibri"/>
            </a:endParaRPr>
          </a:p>
          <a:p>
            <a:pPr algn="ctr">
              <a:buSzPts val="900"/>
            </a:pPr>
            <a:r>
              <a:rPr lang="en" sz="1200">
                <a:solidFill>
                  <a:schemeClr val="dk1"/>
                </a:solidFill>
                <a:latin typeface="Calibri"/>
                <a:ea typeface="Calibri"/>
                <a:cs typeface="Calibri"/>
                <a:sym typeface="Calibri"/>
              </a:rPr>
              <a:t>Seagrass</a:t>
            </a:r>
            <a:endParaRPr sz="1200">
              <a:solidFill>
                <a:schemeClr val="dk1"/>
              </a:solidFill>
              <a:latin typeface="Calibri"/>
              <a:ea typeface="Calibri"/>
              <a:cs typeface="Calibri"/>
              <a:sym typeface="Calibri"/>
            </a:endParaRPr>
          </a:p>
          <a:p>
            <a:pPr algn="ctr">
              <a:buSzPts val="900"/>
            </a:pPr>
            <a:r>
              <a:rPr lang="en" sz="1200">
                <a:solidFill>
                  <a:schemeClr val="dk1"/>
                </a:solidFill>
                <a:latin typeface="Calibri"/>
                <a:ea typeface="Calibri"/>
                <a:cs typeface="Calibri"/>
                <a:sym typeface="Calibri"/>
              </a:rPr>
              <a:t>EOVs</a:t>
            </a:r>
            <a:endParaRPr sz="1200">
              <a:solidFill>
                <a:schemeClr val="dk1"/>
              </a:solidFill>
              <a:latin typeface="Calibri"/>
              <a:ea typeface="Calibri"/>
              <a:cs typeface="Calibri"/>
              <a:sym typeface="Calibri"/>
            </a:endParaRPr>
          </a:p>
        </p:txBody>
      </p:sp>
      <p:sp>
        <p:nvSpPr>
          <p:cNvPr id="604" name="Google Shape;604;p59"/>
          <p:cNvSpPr txBox="1"/>
          <p:nvPr/>
        </p:nvSpPr>
        <p:spPr>
          <a:xfrm>
            <a:off x="141767" y="128900"/>
            <a:ext cx="9036400" cy="769600"/>
          </a:xfrm>
          <a:prstGeom prst="rect">
            <a:avLst/>
          </a:prstGeom>
          <a:noFill/>
          <a:ln>
            <a:noFill/>
          </a:ln>
        </p:spPr>
        <p:txBody>
          <a:bodyPr spcFirstLastPara="1" wrap="square" lIns="91431" tIns="45699" rIns="91431" bIns="45699" anchor="t" anchorCtr="0">
            <a:noAutofit/>
          </a:bodyPr>
          <a:lstStyle/>
          <a:p>
            <a:pPr>
              <a:buSzPts val="3300"/>
            </a:pPr>
            <a:r>
              <a:rPr lang="en" sz="4000" b="1">
                <a:solidFill>
                  <a:srgbClr val="385623"/>
                </a:solidFill>
                <a:latin typeface="Helvetica Neue"/>
                <a:ea typeface="Helvetica Neue"/>
                <a:cs typeface="Helvetica Neue"/>
                <a:sym typeface="Helvetica Neue"/>
              </a:rPr>
              <a:t>Local to global: </a:t>
            </a:r>
            <a:endParaRPr sz="4000" b="1">
              <a:solidFill>
                <a:srgbClr val="385623"/>
              </a:solidFill>
              <a:latin typeface="Helvetica Neue"/>
              <a:ea typeface="Helvetica Neue"/>
              <a:cs typeface="Helvetica Neue"/>
              <a:sym typeface="Helvetica Neue"/>
            </a:endParaRPr>
          </a:p>
          <a:p>
            <a:pPr marL="1828754" indent="609585">
              <a:buSzPts val="3300"/>
            </a:pPr>
            <a:r>
              <a:rPr lang="en" sz="4000" b="1">
                <a:solidFill>
                  <a:srgbClr val="385623"/>
                </a:solidFill>
                <a:latin typeface="Helvetica Neue"/>
                <a:ea typeface="Helvetica Neue"/>
                <a:cs typeface="Helvetica Neue"/>
                <a:sym typeface="Helvetica Neue"/>
              </a:rPr>
              <a:t>the data pipeline</a:t>
            </a:r>
            <a:endParaRPr sz="4000" b="1">
              <a:solidFill>
                <a:srgbClr val="385623"/>
              </a:solidFill>
              <a:latin typeface="Helvetica Neue"/>
              <a:ea typeface="Helvetica Neue"/>
              <a:cs typeface="Helvetica Neue"/>
              <a:sym typeface="Helvetica Neue"/>
            </a:endParaRPr>
          </a:p>
        </p:txBody>
      </p:sp>
      <p:sp>
        <p:nvSpPr>
          <p:cNvPr id="605" name="Google Shape;605;p59"/>
          <p:cNvSpPr txBox="1"/>
          <p:nvPr/>
        </p:nvSpPr>
        <p:spPr>
          <a:xfrm>
            <a:off x="444333" y="1093667"/>
            <a:ext cx="1636800" cy="692800"/>
          </a:xfrm>
          <a:prstGeom prst="rect">
            <a:avLst/>
          </a:prstGeom>
          <a:solidFill>
            <a:srgbClr val="F4CCCC"/>
          </a:solidFill>
          <a:ln>
            <a:noFill/>
          </a:ln>
        </p:spPr>
        <p:txBody>
          <a:bodyPr spcFirstLastPara="1" wrap="square" lIns="91431" tIns="91431" rIns="91431" bIns="91431" anchor="t" anchorCtr="0">
            <a:noAutofit/>
          </a:bodyPr>
          <a:lstStyle/>
          <a:p>
            <a:pPr>
              <a:buSzPts val="1400"/>
            </a:pPr>
            <a:r>
              <a:rPr lang="en" sz="1900" b="1">
                <a:latin typeface="Calibri"/>
                <a:ea typeface="Calibri"/>
                <a:cs typeface="Calibri"/>
                <a:sym typeface="Calibri"/>
              </a:rPr>
              <a:t>Field Data Collection </a:t>
            </a:r>
            <a:endParaRPr sz="1900" b="1">
              <a:latin typeface="Calibri"/>
              <a:ea typeface="Calibri"/>
              <a:cs typeface="Calibri"/>
              <a:sym typeface="Calibri"/>
            </a:endParaRPr>
          </a:p>
        </p:txBody>
      </p:sp>
      <p:sp>
        <p:nvSpPr>
          <p:cNvPr id="606" name="Google Shape;606;p59"/>
          <p:cNvSpPr/>
          <p:nvPr/>
        </p:nvSpPr>
        <p:spPr>
          <a:xfrm rot="1832">
            <a:off x="1821635" y="4712040"/>
            <a:ext cx="750400" cy="258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31" tIns="91431" rIns="91431" bIns="91431" anchor="ctr" anchorCtr="0">
            <a:noAutofit/>
          </a:bodyPr>
          <a:lstStyle/>
          <a:p>
            <a:pPr>
              <a:buSzPts val="1100"/>
            </a:pPr>
            <a:endParaRPr sz="1500"/>
          </a:p>
        </p:txBody>
      </p:sp>
      <p:pic>
        <p:nvPicPr>
          <p:cNvPr id="607" name="Google Shape;607;p59"/>
          <p:cNvPicPr preferRelativeResize="0"/>
          <p:nvPr/>
        </p:nvPicPr>
        <p:blipFill rotWithShape="1">
          <a:blip r:embed="rId5">
            <a:alphaModFix/>
          </a:blip>
          <a:srcRect/>
          <a:stretch/>
        </p:blipFill>
        <p:spPr>
          <a:xfrm>
            <a:off x="2775075" y="3907225"/>
            <a:ext cx="4655349" cy="463475"/>
          </a:xfrm>
          <a:prstGeom prst="rect">
            <a:avLst/>
          </a:prstGeom>
          <a:noFill/>
          <a:ln>
            <a:noFill/>
          </a:ln>
        </p:spPr>
      </p:pic>
      <p:pic>
        <p:nvPicPr>
          <p:cNvPr id="608" name="Google Shape;608;p59"/>
          <p:cNvPicPr preferRelativeResize="0"/>
          <p:nvPr/>
        </p:nvPicPr>
        <p:blipFill rotWithShape="1">
          <a:blip r:embed="rId6">
            <a:alphaModFix/>
          </a:blip>
          <a:srcRect/>
          <a:stretch/>
        </p:blipFill>
        <p:spPr>
          <a:xfrm>
            <a:off x="1541380" y="1981617"/>
            <a:ext cx="674045" cy="612000"/>
          </a:xfrm>
          <a:prstGeom prst="rect">
            <a:avLst/>
          </a:prstGeom>
          <a:noFill/>
          <a:ln>
            <a:noFill/>
          </a:ln>
        </p:spPr>
      </p:pic>
      <p:sp>
        <p:nvSpPr>
          <p:cNvPr id="609" name="Google Shape;609;p59"/>
          <p:cNvSpPr/>
          <p:nvPr/>
        </p:nvSpPr>
        <p:spPr>
          <a:xfrm rot="5398189">
            <a:off x="541392" y="3419443"/>
            <a:ext cx="759200" cy="276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31" tIns="91431" rIns="91431" bIns="91431" anchor="ctr" anchorCtr="0">
            <a:noAutofit/>
          </a:bodyPr>
          <a:lstStyle/>
          <a:p>
            <a:pPr>
              <a:buSzPts val="1100"/>
            </a:pPr>
            <a:endParaRPr sz="1500"/>
          </a:p>
        </p:txBody>
      </p:sp>
      <p:sp>
        <p:nvSpPr>
          <p:cNvPr id="610" name="Google Shape;610;p59"/>
          <p:cNvSpPr txBox="1"/>
          <p:nvPr/>
        </p:nvSpPr>
        <p:spPr>
          <a:xfrm>
            <a:off x="1783400" y="4955300"/>
            <a:ext cx="750400" cy="467600"/>
          </a:xfrm>
          <a:prstGeom prst="rect">
            <a:avLst/>
          </a:prstGeom>
          <a:solidFill>
            <a:srgbClr val="990000"/>
          </a:solidFill>
          <a:ln>
            <a:noFill/>
          </a:ln>
        </p:spPr>
        <p:txBody>
          <a:bodyPr spcFirstLastPara="1" wrap="square" lIns="68565" tIns="34266" rIns="68565" bIns="34266" anchor="t" anchorCtr="0">
            <a:noAutofit/>
          </a:bodyPr>
          <a:lstStyle/>
          <a:p>
            <a:pPr>
              <a:buClr>
                <a:schemeClr val="lt1"/>
              </a:buClr>
              <a:buSzPts val="800"/>
            </a:pPr>
            <a:r>
              <a:rPr lang="en" sz="1100">
                <a:solidFill>
                  <a:schemeClr val="lt1"/>
                </a:solidFill>
              </a:rPr>
              <a:t>Metadata Record</a:t>
            </a:r>
            <a:endParaRPr sz="1900">
              <a:solidFill>
                <a:schemeClr val="lt1"/>
              </a:solidFill>
              <a:latin typeface="Calibri"/>
              <a:ea typeface="Calibri"/>
              <a:cs typeface="Calibri"/>
              <a:sym typeface="Calibri"/>
            </a:endParaRPr>
          </a:p>
        </p:txBody>
      </p:sp>
      <p:cxnSp>
        <p:nvCxnSpPr>
          <p:cNvPr id="611" name="Google Shape;611;p59"/>
          <p:cNvCxnSpPr/>
          <p:nvPr/>
        </p:nvCxnSpPr>
        <p:spPr>
          <a:xfrm rot="10800000" flipH="1">
            <a:off x="1696197" y="3788667"/>
            <a:ext cx="902800" cy="981600"/>
          </a:xfrm>
          <a:prstGeom prst="straightConnector1">
            <a:avLst/>
          </a:prstGeom>
          <a:noFill/>
          <a:ln w="9525" cap="flat" cmpd="sng">
            <a:solidFill>
              <a:schemeClr val="dk2"/>
            </a:solidFill>
            <a:prstDash val="solid"/>
            <a:round/>
            <a:headEnd type="none" w="sm" len="sm"/>
            <a:tailEnd type="none" w="sm" len="sm"/>
          </a:ln>
        </p:spPr>
      </p:cxnSp>
      <p:cxnSp>
        <p:nvCxnSpPr>
          <p:cNvPr id="612" name="Google Shape;612;p59"/>
          <p:cNvCxnSpPr/>
          <p:nvPr/>
        </p:nvCxnSpPr>
        <p:spPr>
          <a:xfrm>
            <a:off x="1546100" y="5240533"/>
            <a:ext cx="1036000" cy="1485200"/>
          </a:xfrm>
          <a:prstGeom prst="straightConnector1">
            <a:avLst/>
          </a:prstGeom>
          <a:noFill/>
          <a:ln w="9525" cap="flat" cmpd="sng">
            <a:solidFill>
              <a:schemeClr val="dk2"/>
            </a:solidFill>
            <a:prstDash val="solid"/>
            <a:round/>
            <a:headEnd type="none" w="sm" len="sm"/>
            <a:tailEnd type="none" w="sm" len="sm"/>
          </a:ln>
        </p:spPr>
      </p:cxnSp>
      <p:pic>
        <p:nvPicPr>
          <p:cNvPr id="613" name="Google Shape;613;p59"/>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021796" y="2084049"/>
            <a:ext cx="3083669" cy="2038731"/>
          </a:xfrm>
          <a:prstGeom prst="rect">
            <a:avLst/>
          </a:prstGeom>
          <a:noFill/>
          <a:ln>
            <a:noFill/>
          </a:ln>
        </p:spPr>
      </p:pic>
      <p:pic>
        <p:nvPicPr>
          <p:cNvPr id="614" name="Google Shape;614;p59"/>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285869" y="1694366"/>
            <a:ext cx="1255500" cy="1186551"/>
          </a:xfrm>
          <a:prstGeom prst="rect">
            <a:avLst/>
          </a:prstGeom>
          <a:noFill/>
          <a:ln>
            <a:noFill/>
          </a:ln>
        </p:spPr>
      </p:pic>
      <p:pic>
        <p:nvPicPr>
          <p:cNvPr id="615" name="Google Shape;615;p59"/>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259397" y="4241785"/>
            <a:ext cx="1436800" cy="1463363"/>
          </a:xfrm>
          <a:prstGeom prst="rect">
            <a:avLst/>
          </a:prstGeom>
          <a:noFill/>
          <a:ln>
            <a:noFill/>
          </a:ln>
        </p:spPr>
      </p:pic>
      <p:sp>
        <p:nvSpPr>
          <p:cNvPr id="616" name="Google Shape;616;p59"/>
          <p:cNvSpPr txBox="1"/>
          <p:nvPr/>
        </p:nvSpPr>
        <p:spPr>
          <a:xfrm>
            <a:off x="56201" y="5473833"/>
            <a:ext cx="1782000" cy="778400"/>
          </a:xfrm>
          <a:prstGeom prst="rect">
            <a:avLst/>
          </a:prstGeom>
          <a:noFill/>
          <a:ln>
            <a:noFill/>
          </a:ln>
        </p:spPr>
        <p:txBody>
          <a:bodyPr spcFirstLastPara="1" wrap="square" lIns="121897" tIns="121897" rIns="121897" bIns="121897" anchor="t" anchorCtr="0">
            <a:noAutofit/>
          </a:bodyPr>
          <a:lstStyle/>
          <a:p>
            <a:pPr algn="ctr"/>
            <a:r>
              <a:rPr lang="en" b="1"/>
              <a:t>Data Management </a:t>
            </a:r>
            <a:endParaRPr b="1"/>
          </a:p>
        </p:txBody>
      </p:sp>
      <p:pic>
        <p:nvPicPr>
          <p:cNvPr id="617" name="Google Shape;617;p59"/>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5848783" y="2315342"/>
            <a:ext cx="1469321" cy="1186533"/>
          </a:xfrm>
          <a:prstGeom prst="rect">
            <a:avLst/>
          </a:prstGeom>
          <a:noFill/>
          <a:ln>
            <a:noFill/>
          </a:ln>
        </p:spPr>
      </p:pic>
      <p:sp>
        <p:nvSpPr>
          <p:cNvPr id="618" name="Google Shape;618;p59"/>
          <p:cNvSpPr txBox="1"/>
          <p:nvPr/>
        </p:nvSpPr>
        <p:spPr>
          <a:xfrm>
            <a:off x="4110893" y="2388553"/>
            <a:ext cx="1782000" cy="1113200"/>
          </a:xfrm>
          <a:prstGeom prst="rect">
            <a:avLst/>
          </a:prstGeom>
          <a:noFill/>
          <a:ln>
            <a:noFill/>
          </a:ln>
        </p:spPr>
        <p:txBody>
          <a:bodyPr spcFirstLastPara="1" wrap="square" lIns="121897" tIns="121897" rIns="121897" bIns="121897" anchor="t" anchorCtr="0">
            <a:noAutofit/>
          </a:bodyPr>
          <a:lstStyle/>
          <a:p>
            <a:pPr algn="ctr"/>
            <a:r>
              <a:rPr lang="en" b="1" dirty="0"/>
              <a:t>Data </a:t>
            </a:r>
            <a:br>
              <a:rPr lang="en" b="1" dirty="0"/>
            </a:br>
            <a:r>
              <a:rPr lang="en" b="1" dirty="0"/>
              <a:t>Sharing and Integration</a:t>
            </a:r>
            <a:endParaRPr b="1" dirty="0"/>
          </a:p>
        </p:txBody>
      </p:sp>
      <p:pic>
        <p:nvPicPr>
          <p:cNvPr id="619" name="Google Shape;619;p59"/>
          <p:cNvPicPr preferRelativeResize="0"/>
          <p:nvPr/>
        </p:nvPicPr>
        <p:blipFill>
          <a:blip r:embed="rId11">
            <a:alphaModFix/>
          </a:blip>
          <a:stretch>
            <a:fillRect/>
          </a:stretch>
        </p:blipFill>
        <p:spPr>
          <a:xfrm>
            <a:off x="2610866" y="4445567"/>
            <a:ext cx="5953884" cy="2205627"/>
          </a:xfrm>
          <a:prstGeom prst="rect">
            <a:avLst/>
          </a:prstGeom>
          <a:noFill/>
          <a:ln>
            <a:noFill/>
          </a:ln>
        </p:spPr>
      </p:pic>
      <p:sp>
        <p:nvSpPr>
          <p:cNvPr id="620" name="Google Shape;620;p59"/>
          <p:cNvSpPr/>
          <p:nvPr/>
        </p:nvSpPr>
        <p:spPr>
          <a:xfrm rot="1832">
            <a:off x="8427759" y="5397540"/>
            <a:ext cx="750400" cy="258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31" tIns="91431" rIns="91431" bIns="91431" anchor="ctr" anchorCtr="0">
            <a:noAutofit/>
          </a:bodyPr>
          <a:lstStyle/>
          <a:p>
            <a:pPr>
              <a:buSzPts val="1100"/>
            </a:pPr>
            <a:endParaRPr sz="150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91760286"/>
      </p:ext>
    </p:extLst>
  </p:cSld>
  <p:clrMapOvr>
    <a:masterClrMapping/>
  </p:clrMapOvr>
  <mc:AlternateContent xmlns:mc="http://schemas.openxmlformats.org/markup-compatibility/2006" xmlns:p14="http://schemas.microsoft.com/office/powerpoint/2010/main">
    <mc:Choice Requires="p14">
      <p:transition spd="slow" p14:dur="2000" advTm="50242"/>
    </mc:Choice>
    <mc:Fallback xmlns="">
      <p:transition xmlns:p14="http://schemas.microsoft.com/office/powerpoint/2010/main" spd="slow" advTm="5024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617660" y="121540"/>
            <a:ext cx="1380165" cy="625085"/>
          </a:xfrm>
          <a:prstGeom prst="rect">
            <a:avLst/>
          </a:prstGeom>
          <a:noFill/>
          <a:ln>
            <a:noFill/>
          </a:ln>
        </p:spPr>
      </p:pic>
      <p:grpSp>
        <p:nvGrpSpPr>
          <p:cNvPr id="174" name="Google Shape;174;p20"/>
          <p:cNvGrpSpPr/>
          <p:nvPr/>
        </p:nvGrpSpPr>
        <p:grpSpPr>
          <a:xfrm>
            <a:off x="3924480" y="3781051"/>
            <a:ext cx="4827718" cy="911201"/>
            <a:chOff x="3893793" y="4238251"/>
            <a:chExt cx="4827718" cy="911201"/>
          </a:xfrm>
        </p:grpSpPr>
        <p:sp>
          <p:nvSpPr>
            <p:cNvPr id="175" name="Google Shape;175;p20"/>
            <p:cNvSpPr txBox="1"/>
            <p:nvPr/>
          </p:nvSpPr>
          <p:spPr>
            <a:xfrm>
              <a:off x="3893793" y="4503252"/>
              <a:ext cx="20487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small">
                  <a:solidFill>
                    <a:srgbClr val="FFFFFF"/>
                  </a:solidFill>
                  <a:latin typeface="Calibri"/>
                  <a:ea typeface="Calibri"/>
                  <a:cs typeface="Calibri"/>
                  <a:sym typeface="Calibri"/>
                </a:rPr>
                <a:t>Seagrass</a:t>
              </a:r>
              <a:endParaRPr sz="1400" b="0" i="0" u="none" strike="noStrike" cap="none">
                <a:solidFill>
                  <a:srgbClr val="000000"/>
                </a:solidFill>
                <a:latin typeface="Arial"/>
                <a:ea typeface="Arial"/>
                <a:cs typeface="Arial"/>
                <a:sym typeface="Arial"/>
              </a:endParaRPr>
            </a:p>
          </p:txBody>
        </p:sp>
        <p:sp>
          <p:nvSpPr>
            <p:cNvPr id="176" name="Google Shape;176;p20"/>
            <p:cNvSpPr txBox="1"/>
            <p:nvPr/>
          </p:nvSpPr>
          <p:spPr>
            <a:xfrm>
              <a:off x="6181111" y="4238251"/>
              <a:ext cx="2540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small">
                  <a:solidFill>
                    <a:schemeClr val="lt1"/>
                  </a:solidFill>
                  <a:latin typeface="Calibri"/>
                  <a:ea typeface="Calibri"/>
                  <a:cs typeface="Calibri"/>
                  <a:sym typeface="Calibri"/>
                </a:rPr>
                <a:t>Soft Sediment</a:t>
              </a:r>
              <a:endParaRPr sz="1400" b="0" i="0" u="none" strike="noStrike" cap="none">
                <a:solidFill>
                  <a:srgbClr val="000000"/>
                </a:solidFill>
                <a:latin typeface="Arial"/>
                <a:ea typeface="Arial"/>
                <a:cs typeface="Arial"/>
                <a:sym typeface="Arial"/>
              </a:endParaRPr>
            </a:p>
          </p:txBody>
        </p:sp>
      </p:grpSp>
      <p:sp>
        <p:nvSpPr>
          <p:cNvPr id="177" name="Google Shape;177;p20"/>
          <p:cNvSpPr txBox="1">
            <a:spLocks noGrp="1"/>
          </p:cNvSpPr>
          <p:nvPr>
            <p:ph type="title"/>
          </p:nvPr>
        </p:nvSpPr>
        <p:spPr>
          <a:xfrm>
            <a:off x="336525" y="121550"/>
            <a:ext cx="10877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a:solidFill>
                  <a:srgbClr val="073763"/>
                </a:solidFill>
              </a:rPr>
              <a:t>Example: Hakai Metadata </a:t>
            </a:r>
            <a:endParaRPr>
              <a:solidFill>
                <a:srgbClr val="073763"/>
              </a:solidFill>
            </a:endParaRPr>
          </a:p>
        </p:txBody>
      </p:sp>
      <p:pic>
        <p:nvPicPr>
          <p:cNvPr id="178" name="Google Shape;178;p20"/>
          <p:cNvPicPr preferRelativeResize="0"/>
          <p:nvPr/>
        </p:nvPicPr>
        <p:blipFill rotWithShape="1">
          <a:blip r:embed="rId6">
            <a:alphaModFix/>
          </a:blip>
          <a:srcRect/>
          <a:stretch/>
        </p:blipFill>
        <p:spPr>
          <a:xfrm>
            <a:off x="1456241" y="1803200"/>
            <a:ext cx="9019259" cy="4730400"/>
          </a:xfrm>
          <a:prstGeom prst="rect">
            <a:avLst/>
          </a:prstGeom>
          <a:noFill/>
          <a:ln>
            <a:noFill/>
          </a:ln>
        </p:spPr>
      </p:pic>
      <p:sp>
        <p:nvSpPr>
          <p:cNvPr id="179" name="Google Shape;179;p20"/>
          <p:cNvSpPr txBox="1"/>
          <p:nvPr/>
        </p:nvSpPr>
        <p:spPr>
          <a:xfrm>
            <a:off x="518325" y="1275900"/>
            <a:ext cx="3747900" cy="45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https://hecate.hakai.org</a:t>
            </a:r>
            <a:endParaRPr sz="1800" b="0" i="0" u="none" strike="noStrike" cap="none">
              <a:solidFill>
                <a:srgbClr val="000000"/>
              </a:solidFill>
              <a:latin typeface="Calibri"/>
              <a:ea typeface="Calibri"/>
              <a:cs typeface="Calibri"/>
              <a:sym typeface="Calibri"/>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68"/>
    </mc:Choice>
    <mc:Fallback xmlns="">
      <p:transition xmlns:p14="http://schemas.microsoft.com/office/powerpoint/2010/main" spd="slow" advTm="1776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66"/>
          <p:cNvSpPr txBox="1"/>
          <p:nvPr/>
        </p:nvSpPr>
        <p:spPr>
          <a:xfrm>
            <a:off x="1442239" y="152110"/>
            <a:ext cx="9010800" cy="686400"/>
          </a:xfrm>
          <a:prstGeom prst="rect">
            <a:avLst/>
          </a:prstGeom>
          <a:noFill/>
          <a:ln>
            <a:noFill/>
          </a:ln>
        </p:spPr>
        <p:txBody>
          <a:bodyPr spcFirstLastPara="1" wrap="square" lIns="121900" tIns="121900" rIns="121900" bIns="121900" anchor="t" anchorCtr="0">
            <a:noAutofit/>
          </a:bodyPr>
          <a:lstStyle/>
          <a:p>
            <a:pPr algn="ctr">
              <a:lnSpc>
                <a:spcPct val="115000"/>
              </a:lnSpc>
            </a:pPr>
            <a:r>
              <a:rPr lang="fr-CA" sz="2933" b="1" dirty="0">
                <a:latin typeface="Montserrat"/>
                <a:ea typeface="Montserrat"/>
                <a:cs typeface="Montserrat"/>
                <a:sym typeface="Montserrat"/>
              </a:rPr>
              <a:t>Essential </a:t>
            </a:r>
            <a:r>
              <a:rPr lang="fr-CA" sz="2933" b="1" dirty="0" err="1">
                <a:latin typeface="Montserrat"/>
                <a:ea typeface="Montserrat"/>
                <a:cs typeface="Montserrat"/>
                <a:sym typeface="Montserrat"/>
              </a:rPr>
              <a:t>Ocean</a:t>
            </a:r>
            <a:r>
              <a:rPr lang="fr-CA" sz="2933" b="1" dirty="0">
                <a:latin typeface="Montserrat"/>
                <a:ea typeface="Montserrat"/>
                <a:cs typeface="Montserrat"/>
                <a:sym typeface="Montserrat"/>
              </a:rPr>
              <a:t> Variables (</a:t>
            </a:r>
            <a:r>
              <a:rPr lang="fr-CA" sz="2933" b="1" dirty="0" err="1">
                <a:latin typeface="Montserrat"/>
                <a:ea typeface="Montserrat"/>
                <a:cs typeface="Montserrat"/>
                <a:sym typeface="Montserrat"/>
              </a:rPr>
              <a:t>EOVs</a:t>
            </a:r>
            <a:r>
              <a:rPr lang="fr-CA" sz="2933" b="1" dirty="0">
                <a:latin typeface="Montserrat"/>
                <a:ea typeface="Montserrat"/>
                <a:cs typeface="Montserrat"/>
                <a:sym typeface="Montserrat"/>
              </a:rPr>
              <a:t>) in CIOOS</a:t>
            </a:r>
            <a:endParaRPr sz="2933" b="1" dirty="0"/>
          </a:p>
        </p:txBody>
      </p:sp>
      <p:sp>
        <p:nvSpPr>
          <p:cNvPr id="667" name="Google Shape;667;p66"/>
          <p:cNvSpPr txBox="1"/>
          <p:nvPr/>
        </p:nvSpPr>
        <p:spPr>
          <a:xfrm>
            <a:off x="714292" y="967300"/>
            <a:ext cx="4866000" cy="580800"/>
          </a:xfrm>
          <a:prstGeom prst="rect">
            <a:avLst/>
          </a:prstGeom>
          <a:noFill/>
          <a:ln>
            <a:noFill/>
          </a:ln>
        </p:spPr>
        <p:txBody>
          <a:bodyPr spcFirstLastPara="1" wrap="square" lIns="121900" tIns="121900" rIns="121900" bIns="121900" anchor="t" anchorCtr="0">
            <a:noAutofit/>
          </a:bodyPr>
          <a:lstStyle/>
          <a:p>
            <a:r>
              <a:rPr lang="fr-CA" sz="2400" b="1">
                <a:latin typeface="Montserrat"/>
                <a:ea typeface="Montserrat"/>
                <a:cs typeface="Montserrat"/>
                <a:sym typeface="Montserrat"/>
              </a:rPr>
              <a:t>Biochemical</a:t>
            </a:r>
            <a:endParaRPr sz="2400" b="1">
              <a:latin typeface="Montserrat"/>
              <a:ea typeface="Montserrat"/>
              <a:cs typeface="Montserrat"/>
              <a:sym typeface="Montserrat"/>
            </a:endParaRPr>
          </a:p>
        </p:txBody>
      </p:sp>
      <p:sp>
        <p:nvSpPr>
          <p:cNvPr id="668" name="Google Shape;668;p66"/>
          <p:cNvSpPr txBox="1"/>
          <p:nvPr/>
        </p:nvSpPr>
        <p:spPr>
          <a:xfrm>
            <a:off x="714292" y="2855579"/>
            <a:ext cx="4515200" cy="580800"/>
          </a:xfrm>
          <a:prstGeom prst="rect">
            <a:avLst/>
          </a:prstGeom>
          <a:noFill/>
          <a:ln>
            <a:noFill/>
          </a:ln>
        </p:spPr>
        <p:txBody>
          <a:bodyPr spcFirstLastPara="1" wrap="square" lIns="121900" tIns="121900" rIns="121900" bIns="121900" anchor="t" anchorCtr="0">
            <a:noAutofit/>
          </a:bodyPr>
          <a:lstStyle/>
          <a:p>
            <a:r>
              <a:rPr lang="fr-CA" sz="2400" b="1">
                <a:latin typeface="Montserrat"/>
                <a:ea typeface="Montserrat"/>
                <a:cs typeface="Montserrat"/>
                <a:sym typeface="Montserrat"/>
              </a:rPr>
              <a:t>Physical</a:t>
            </a:r>
            <a:endParaRPr sz="2400" b="1">
              <a:latin typeface="Montserrat"/>
              <a:ea typeface="Montserrat"/>
              <a:cs typeface="Montserrat"/>
              <a:sym typeface="Montserrat"/>
            </a:endParaRPr>
          </a:p>
        </p:txBody>
      </p:sp>
      <p:sp>
        <p:nvSpPr>
          <p:cNvPr id="669" name="Google Shape;669;p66"/>
          <p:cNvSpPr txBox="1"/>
          <p:nvPr/>
        </p:nvSpPr>
        <p:spPr>
          <a:xfrm>
            <a:off x="2415308" y="5484993"/>
            <a:ext cx="1519600" cy="262000"/>
          </a:xfrm>
          <a:prstGeom prst="rect">
            <a:avLst/>
          </a:prstGeom>
          <a:noFill/>
          <a:ln>
            <a:noFill/>
          </a:ln>
        </p:spPr>
        <p:txBody>
          <a:bodyPr spcFirstLastPara="1" wrap="square" lIns="121900" tIns="121900" rIns="121900" bIns="121900" anchor="t" anchorCtr="0">
            <a:noAutofit/>
          </a:bodyPr>
          <a:lstStyle/>
          <a:p>
            <a:r>
              <a:rPr lang="fr-CA" sz="1067">
                <a:solidFill>
                  <a:schemeClr val="lt1"/>
                </a:solidFill>
                <a:latin typeface="Montserrat"/>
                <a:ea typeface="Montserrat"/>
                <a:cs typeface="Montserrat"/>
                <a:sym typeface="Montserrat"/>
              </a:rPr>
              <a:t>Sea</a:t>
            </a:r>
            <a:endParaRPr sz="1067">
              <a:solidFill>
                <a:schemeClr val="lt1"/>
              </a:solidFill>
              <a:latin typeface="Montserrat"/>
              <a:ea typeface="Montserrat"/>
              <a:cs typeface="Montserrat"/>
              <a:sym typeface="Montserrat"/>
            </a:endParaRPr>
          </a:p>
          <a:p>
            <a:r>
              <a:rPr lang="fr-CA" sz="1067">
                <a:solidFill>
                  <a:schemeClr val="lt1"/>
                </a:solidFill>
                <a:latin typeface="Montserrat"/>
                <a:ea typeface="Montserrat"/>
                <a:cs typeface="Montserrat"/>
                <a:sym typeface="Montserrat"/>
              </a:rPr>
              <a:t>Surface</a:t>
            </a:r>
            <a:endParaRPr sz="1067">
              <a:solidFill>
                <a:schemeClr val="lt1"/>
              </a:solidFill>
              <a:latin typeface="Montserrat"/>
              <a:ea typeface="Montserrat"/>
              <a:cs typeface="Montserrat"/>
              <a:sym typeface="Montserrat"/>
            </a:endParaRPr>
          </a:p>
          <a:p>
            <a:r>
              <a:rPr lang="fr-CA" sz="1067">
                <a:solidFill>
                  <a:schemeClr val="lt1"/>
                </a:solidFill>
                <a:latin typeface="Montserrat"/>
                <a:ea typeface="Montserrat"/>
                <a:cs typeface="Montserrat"/>
                <a:sym typeface="Montserrat"/>
              </a:rPr>
              <a:t>Heigh</a:t>
            </a:r>
            <a:r>
              <a:rPr lang="fr-CA" sz="1200">
                <a:solidFill>
                  <a:schemeClr val="lt1"/>
                </a:solidFill>
                <a:latin typeface="Montserrat"/>
                <a:ea typeface="Montserrat"/>
                <a:cs typeface="Montserrat"/>
                <a:sym typeface="Montserrat"/>
              </a:rPr>
              <a:t>t</a:t>
            </a:r>
            <a:endParaRPr sz="1200">
              <a:solidFill>
                <a:schemeClr val="lt1"/>
              </a:solidFill>
              <a:latin typeface="Montserrat"/>
              <a:ea typeface="Montserrat"/>
              <a:cs typeface="Montserrat"/>
              <a:sym typeface="Montserrat"/>
            </a:endParaRPr>
          </a:p>
        </p:txBody>
      </p:sp>
      <p:grpSp>
        <p:nvGrpSpPr>
          <p:cNvPr id="670" name="Google Shape;670;p66"/>
          <p:cNvGrpSpPr/>
          <p:nvPr/>
        </p:nvGrpSpPr>
        <p:grpSpPr>
          <a:xfrm>
            <a:off x="1262987" y="1691780"/>
            <a:ext cx="9833856" cy="1020120"/>
            <a:chOff x="947240" y="1229175"/>
            <a:chExt cx="7375392" cy="765090"/>
          </a:xfrm>
        </p:grpSpPr>
        <p:pic>
          <p:nvPicPr>
            <p:cNvPr id="671" name="Google Shape;671;p66"/>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947240" y="1229219"/>
              <a:ext cx="778668" cy="762161"/>
            </a:xfrm>
            <a:prstGeom prst="rect">
              <a:avLst/>
            </a:prstGeom>
            <a:noFill/>
            <a:ln>
              <a:noFill/>
            </a:ln>
          </p:spPr>
        </p:pic>
        <p:pic>
          <p:nvPicPr>
            <p:cNvPr id="672" name="Google Shape;672;p66"/>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889629" y="1229216"/>
              <a:ext cx="778669" cy="763931"/>
            </a:xfrm>
            <a:prstGeom prst="rect">
              <a:avLst/>
            </a:prstGeom>
            <a:noFill/>
            <a:ln>
              <a:noFill/>
            </a:ln>
          </p:spPr>
        </p:pic>
        <p:pic>
          <p:nvPicPr>
            <p:cNvPr id="673" name="Google Shape;673;p66"/>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2832017" y="1229188"/>
              <a:ext cx="778668" cy="762191"/>
            </a:xfrm>
            <a:prstGeom prst="rect">
              <a:avLst/>
            </a:prstGeom>
            <a:noFill/>
            <a:ln>
              <a:noFill/>
            </a:ln>
          </p:spPr>
        </p:pic>
        <p:pic>
          <p:nvPicPr>
            <p:cNvPr id="674" name="Google Shape;674;p66"/>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3774405" y="1230959"/>
              <a:ext cx="778668" cy="762200"/>
            </a:xfrm>
            <a:prstGeom prst="rect">
              <a:avLst/>
            </a:prstGeom>
            <a:noFill/>
            <a:ln>
              <a:noFill/>
            </a:ln>
          </p:spPr>
        </p:pic>
        <p:pic>
          <p:nvPicPr>
            <p:cNvPr id="675" name="Google Shape;675;p66"/>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4716795" y="1229175"/>
              <a:ext cx="778668" cy="762205"/>
            </a:xfrm>
            <a:prstGeom prst="rect">
              <a:avLst/>
            </a:prstGeom>
            <a:noFill/>
            <a:ln>
              <a:noFill/>
            </a:ln>
          </p:spPr>
        </p:pic>
        <p:pic>
          <p:nvPicPr>
            <p:cNvPr id="676" name="Google Shape;676;p66"/>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5659186" y="1229337"/>
              <a:ext cx="778669" cy="763821"/>
            </a:xfrm>
            <a:prstGeom prst="rect">
              <a:avLst/>
            </a:prstGeom>
            <a:noFill/>
            <a:ln>
              <a:noFill/>
            </a:ln>
          </p:spPr>
        </p:pic>
        <p:pic>
          <p:nvPicPr>
            <p:cNvPr id="677" name="Google Shape;677;p66"/>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6601575" y="1231535"/>
              <a:ext cx="778668" cy="761623"/>
            </a:xfrm>
            <a:prstGeom prst="rect">
              <a:avLst/>
            </a:prstGeom>
            <a:noFill/>
            <a:ln>
              <a:noFill/>
            </a:ln>
          </p:spPr>
        </p:pic>
        <p:pic>
          <p:nvPicPr>
            <p:cNvPr id="678" name="Google Shape;678;p66"/>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7543963" y="1230428"/>
              <a:ext cx="778668" cy="763838"/>
            </a:xfrm>
            <a:prstGeom prst="rect">
              <a:avLst/>
            </a:prstGeom>
            <a:noFill/>
            <a:ln>
              <a:noFill/>
            </a:ln>
          </p:spPr>
        </p:pic>
      </p:grpSp>
      <p:grpSp>
        <p:nvGrpSpPr>
          <p:cNvPr id="679" name="Google Shape;679;p66"/>
          <p:cNvGrpSpPr/>
          <p:nvPr/>
        </p:nvGrpSpPr>
        <p:grpSpPr>
          <a:xfrm>
            <a:off x="1262986" y="3580060"/>
            <a:ext cx="9885849" cy="1051665"/>
            <a:chOff x="947239" y="2777585"/>
            <a:chExt cx="7414387" cy="788749"/>
          </a:xfrm>
        </p:grpSpPr>
        <p:pic>
          <p:nvPicPr>
            <p:cNvPr id="680" name="Google Shape;680;p66"/>
            <p:cNvPicPr preferRelativeResize="0"/>
            <p:nvPr/>
          </p:nvPicPr>
          <p:blipFill>
            <a:blip r:embed="rId14" cstate="screen">
              <a:alphaModFix/>
              <a:extLst>
                <a:ext uri="{28A0092B-C50C-407E-A947-70E740481C1C}">
                  <a14:useLocalDpi xmlns:a14="http://schemas.microsoft.com/office/drawing/2010/main"/>
                </a:ext>
              </a:extLst>
            </a:blip>
            <a:stretch>
              <a:fillRect/>
            </a:stretch>
          </p:blipFill>
          <p:spPr>
            <a:xfrm>
              <a:off x="947239" y="2803543"/>
              <a:ext cx="778669" cy="762018"/>
            </a:xfrm>
            <a:prstGeom prst="rect">
              <a:avLst/>
            </a:prstGeom>
            <a:noFill/>
            <a:ln>
              <a:noFill/>
            </a:ln>
          </p:spPr>
        </p:pic>
        <p:pic>
          <p:nvPicPr>
            <p:cNvPr id="681" name="Google Shape;681;p66"/>
            <p:cNvPicPr preferRelativeResize="0"/>
            <p:nvPr/>
          </p:nvPicPr>
          <p:blipFill>
            <a:blip r:embed="rId15" cstate="screen">
              <a:alphaModFix/>
              <a:extLst>
                <a:ext uri="{28A0092B-C50C-407E-A947-70E740481C1C}">
                  <a14:useLocalDpi xmlns:a14="http://schemas.microsoft.com/office/drawing/2010/main"/>
                </a:ext>
              </a:extLst>
            </a:blip>
            <a:stretch>
              <a:fillRect/>
            </a:stretch>
          </p:blipFill>
          <p:spPr>
            <a:xfrm>
              <a:off x="1906075" y="2832348"/>
              <a:ext cx="778669" cy="733111"/>
            </a:xfrm>
            <a:prstGeom prst="rect">
              <a:avLst/>
            </a:prstGeom>
            <a:noFill/>
            <a:ln>
              <a:noFill/>
            </a:ln>
          </p:spPr>
        </p:pic>
        <p:pic>
          <p:nvPicPr>
            <p:cNvPr id="682" name="Google Shape;682;p66"/>
            <p:cNvPicPr preferRelativeResize="0"/>
            <p:nvPr/>
          </p:nvPicPr>
          <p:blipFill>
            <a:blip r:embed="rId16" cstate="screen">
              <a:alphaModFix/>
              <a:extLst>
                <a:ext uri="{28A0092B-C50C-407E-A947-70E740481C1C}">
                  <a14:useLocalDpi xmlns:a14="http://schemas.microsoft.com/office/drawing/2010/main"/>
                </a:ext>
              </a:extLst>
            </a:blip>
            <a:stretch>
              <a:fillRect/>
            </a:stretch>
          </p:blipFill>
          <p:spPr>
            <a:xfrm>
              <a:off x="2864904" y="2777631"/>
              <a:ext cx="778668" cy="787829"/>
            </a:xfrm>
            <a:prstGeom prst="rect">
              <a:avLst/>
            </a:prstGeom>
            <a:noFill/>
            <a:ln>
              <a:noFill/>
            </a:ln>
          </p:spPr>
        </p:pic>
        <p:pic>
          <p:nvPicPr>
            <p:cNvPr id="683" name="Google Shape;683;p66"/>
            <p:cNvPicPr preferRelativeResize="0"/>
            <p:nvPr/>
          </p:nvPicPr>
          <p:blipFill>
            <a:blip r:embed="rId17" cstate="screen">
              <a:alphaModFix/>
              <a:extLst>
                <a:ext uri="{28A0092B-C50C-407E-A947-70E740481C1C}">
                  <a14:useLocalDpi xmlns:a14="http://schemas.microsoft.com/office/drawing/2010/main"/>
                </a:ext>
              </a:extLst>
            </a:blip>
            <a:stretch>
              <a:fillRect/>
            </a:stretch>
          </p:blipFill>
          <p:spPr>
            <a:xfrm>
              <a:off x="3823737" y="2804172"/>
              <a:ext cx="778668" cy="762161"/>
            </a:xfrm>
            <a:prstGeom prst="rect">
              <a:avLst/>
            </a:prstGeom>
            <a:noFill/>
            <a:ln>
              <a:noFill/>
            </a:ln>
          </p:spPr>
        </p:pic>
        <p:pic>
          <p:nvPicPr>
            <p:cNvPr id="684" name="Google Shape;684;p66"/>
            <p:cNvPicPr preferRelativeResize="0"/>
            <p:nvPr/>
          </p:nvPicPr>
          <p:blipFill>
            <a:blip r:embed="rId18" cstate="screen">
              <a:alphaModFix/>
              <a:extLst>
                <a:ext uri="{28A0092B-C50C-407E-A947-70E740481C1C}">
                  <a14:useLocalDpi xmlns:a14="http://schemas.microsoft.com/office/drawing/2010/main"/>
                </a:ext>
              </a:extLst>
            </a:blip>
            <a:stretch>
              <a:fillRect/>
            </a:stretch>
          </p:blipFill>
          <p:spPr>
            <a:xfrm>
              <a:off x="4782568" y="2800463"/>
              <a:ext cx="778669" cy="762147"/>
            </a:xfrm>
            <a:prstGeom prst="rect">
              <a:avLst/>
            </a:prstGeom>
            <a:noFill/>
            <a:ln>
              <a:noFill/>
            </a:ln>
          </p:spPr>
        </p:pic>
        <p:pic>
          <p:nvPicPr>
            <p:cNvPr id="685" name="Google Shape;685;p66"/>
            <p:cNvPicPr preferRelativeResize="0"/>
            <p:nvPr/>
          </p:nvPicPr>
          <p:blipFill>
            <a:blip r:embed="rId19" cstate="screen">
              <a:alphaModFix/>
              <a:extLst>
                <a:ext uri="{28A0092B-C50C-407E-A947-70E740481C1C}">
                  <a14:useLocalDpi xmlns:a14="http://schemas.microsoft.com/office/drawing/2010/main"/>
                </a:ext>
              </a:extLst>
            </a:blip>
            <a:stretch>
              <a:fillRect/>
            </a:stretch>
          </p:blipFill>
          <p:spPr>
            <a:xfrm>
              <a:off x="5741433" y="2777677"/>
              <a:ext cx="778669" cy="762012"/>
            </a:xfrm>
            <a:prstGeom prst="rect">
              <a:avLst/>
            </a:prstGeom>
            <a:noFill/>
            <a:ln>
              <a:noFill/>
            </a:ln>
          </p:spPr>
        </p:pic>
        <p:pic>
          <p:nvPicPr>
            <p:cNvPr id="686" name="Google Shape;686;p66"/>
            <p:cNvPicPr preferRelativeResize="0"/>
            <p:nvPr/>
          </p:nvPicPr>
          <p:blipFill>
            <a:blip r:embed="rId20" cstate="screen">
              <a:alphaModFix/>
              <a:extLst>
                <a:ext uri="{28A0092B-C50C-407E-A947-70E740481C1C}">
                  <a14:useLocalDpi xmlns:a14="http://schemas.microsoft.com/office/drawing/2010/main"/>
                </a:ext>
              </a:extLst>
            </a:blip>
            <a:stretch>
              <a:fillRect/>
            </a:stretch>
          </p:blipFill>
          <p:spPr>
            <a:xfrm>
              <a:off x="6700291" y="2777585"/>
              <a:ext cx="778668" cy="762189"/>
            </a:xfrm>
            <a:prstGeom prst="rect">
              <a:avLst/>
            </a:prstGeom>
            <a:noFill/>
            <a:ln>
              <a:noFill/>
            </a:ln>
          </p:spPr>
        </p:pic>
        <p:pic>
          <p:nvPicPr>
            <p:cNvPr id="687" name="Google Shape;687;p66"/>
            <p:cNvPicPr preferRelativeResize="0"/>
            <p:nvPr/>
          </p:nvPicPr>
          <p:blipFill>
            <a:blip r:embed="rId21" cstate="screen">
              <a:alphaModFix/>
              <a:extLst>
                <a:ext uri="{28A0092B-C50C-407E-A947-70E740481C1C}">
                  <a14:useLocalDpi xmlns:a14="http://schemas.microsoft.com/office/drawing/2010/main"/>
                </a:ext>
              </a:extLst>
            </a:blip>
            <a:stretch>
              <a:fillRect/>
            </a:stretch>
          </p:blipFill>
          <p:spPr>
            <a:xfrm>
              <a:off x="7582957" y="2777742"/>
              <a:ext cx="778668" cy="761862"/>
            </a:xfrm>
            <a:prstGeom prst="rect">
              <a:avLst/>
            </a:prstGeom>
            <a:noFill/>
            <a:ln>
              <a:noFill/>
            </a:ln>
          </p:spPr>
        </p:pic>
      </p:grpSp>
      <p:grpSp>
        <p:nvGrpSpPr>
          <p:cNvPr id="688" name="Google Shape;688;p66"/>
          <p:cNvGrpSpPr/>
          <p:nvPr/>
        </p:nvGrpSpPr>
        <p:grpSpPr>
          <a:xfrm>
            <a:off x="1262983" y="5499884"/>
            <a:ext cx="2294751" cy="1017721"/>
            <a:chOff x="947238" y="4124912"/>
            <a:chExt cx="1721063" cy="763291"/>
          </a:xfrm>
        </p:grpSpPr>
        <p:pic>
          <p:nvPicPr>
            <p:cNvPr id="689" name="Google Shape;689;p66"/>
            <p:cNvPicPr preferRelativeResize="0"/>
            <p:nvPr/>
          </p:nvPicPr>
          <p:blipFill>
            <a:blip r:embed="rId22">
              <a:alphaModFix/>
            </a:blip>
            <a:stretch>
              <a:fillRect/>
            </a:stretch>
          </p:blipFill>
          <p:spPr>
            <a:xfrm>
              <a:off x="947238" y="4124925"/>
              <a:ext cx="778675" cy="763266"/>
            </a:xfrm>
            <a:prstGeom prst="rect">
              <a:avLst/>
            </a:prstGeom>
            <a:noFill/>
            <a:ln>
              <a:noFill/>
            </a:ln>
          </p:spPr>
        </p:pic>
        <p:pic>
          <p:nvPicPr>
            <p:cNvPr id="690" name="Google Shape;690;p66"/>
            <p:cNvPicPr preferRelativeResize="0"/>
            <p:nvPr/>
          </p:nvPicPr>
          <p:blipFill>
            <a:blip r:embed="rId23">
              <a:alphaModFix/>
            </a:blip>
            <a:stretch>
              <a:fillRect/>
            </a:stretch>
          </p:blipFill>
          <p:spPr>
            <a:xfrm>
              <a:off x="1889625" y="4124912"/>
              <a:ext cx="778675" cy="763291"/>
            </a:xfrm>
            <a:prstGeom prst="rect">
              <a:avLst/>
            </a:prstGeom>
            <a:noFill/>
            <a:ln>
              <a:noFill/>
            </a:ln>
          </p:spPr>
        </p:pic>
      </p:grpSp>
      <p:sp>
        <p:nvSpPr>
          <p:cNvPr id="691" name="Google Shape;691;p66"/>
          <p:cNvSpPr txBox="1"/>
          <p:nvPr/>
        </p:nvSpPr>
        <p:spPr>
          <a:xfrm>
            <a:off x="714292" y="4775403"/>
            <a:ext cx="4515200" cy="580800"/>
          </a:xfrm>
          <a:prstGeom prst="rect">
            <a:avLst/>
          </a:prstGeom>
          <a:noFill/>
          <a:ln>
            <a:noFill/>
          </a:ln>
        </p:spPr>
        <p:txBody>
          <a:bodyPr spcFirstLastPara="1" wrap="square" lIns="121900" tIns="121900" rIns="121900" bIns="121900" anchor="t" anchorCtr="0">
            <a:noAutofit/>
          </a:bodyPr>
          <a:lstStyle/>
          <a:p>
            <a:r>
              <a:rPr lang="fr-CA" sz="2400" b="1">
                <a:latin typeface="Montserrat"/>
                <a:ea typeface="Montserrat"/>
                <a:cs typeface="Montserrat"/>
                <a:sym typeface="Montserrat"/>
              </a:rPr>
              <a:t>Biological (Coming Soon)</a:t>
            </a:r>
            <a:endParaRPr sz="2400" b="1">
              <a:latin typeface="Montserrat"/>
              <a:ea typeface="Montserrat"/>
              <a:cs typeface="Montserrat"/>
              <a:sym typeface="Montserrat"/>
            </a:endParaRPr>
          </a:p>
        </p:txBody>
      </p:sp>
      <p:sp>
        <p:nvSpPr>
          <p:cNvPr id="28" name="Rounded Rectangle 27">
            <a:extLst>
              <a:ext uri="{FF2B5EF4-FFF2-40B4-BE49-F238E27FC236}">
                <a16:creationId xmlns:a16="http://schemas.microsoft.com/office/drawing/2014/main" xmlns="" id="{A51BBC15-66BE-2B45-AAD4-24BFC7B8A2D0}"/>
              </a:ext>
            </a:extLst>
          </p:cNvPr>
          <p:cNvSpPr/>
          <p:nvPr/>
        </p:nvSpPr>
        <p:spPr>
          <a:xfrm>
            <a:off x="714292" y="4792207"/>
            <a:ext cx="4143805" cy="18936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684075235"/>
      </p:ext>
    </p:extLst>
  </p:cSld>
  <p:clrMapOvr>
    <a:masterClrMapping/>
  </p:clrMapOvr>
  <mc:AlternateContent xmlns:mc="http://schemas.openxmlformats.org/markup-compatibility/2006" xmlns:p14="http://schemas.microsoft.com/office/powerpoint/2010/main">
    <mc:Choice Requires="p14">
      <p:transition spd="slow" p14:dur="2000" advTm="29066"/>
    </mc:Choice>
    <mc:Fallback xmlns="">
      <p:transition xmlns:p14="http://schemas.microsoft.com/office/powerpoint/2010/main" spd="slow" advTm="2906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642550" y="309520"/>
            <a:ext cx="12006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a:solidFill>
                  <a:srgbClr val="073763"/>
                </a:solidFill>
              </a:rPr>
              <a:t>Towards “Essential Ocean Variables”</a:t>
            </a:r>
            <a:endParaRPr>
              <a:solidFill>
                <a:srgbClr val="073763"/>
              </a:solidFill>
            </a:endParaRPr>
          </a:p>
        </p:txBody>
      </p:sp>
      <p:sp>
        <p:nvSpPr>
          <p:cNvPr id="106" name="Google Shape;106;p15"/>
          <p:cNvSpPr txBox="1"/>
          <p:nvPr/>
        </p:nvSpPr>
        <p:spPr>
          <a:xfrm>
            <a:off x="1069375" y="1415250"/>
            <a:ext cx="9786600" cy="407115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50000"/>
              </a:lnSpc>
              <a:spcBef>
                <a:spcPts val="0"/>
              </a:spcBef>
              <a:spcAft>
                <a:spcPts val="0"/>
              </a:spcAft>
              <a:buClr>
                <a:srgbClr val="000000"/>
              </a:buClr>
              <a:buSzPts val="3000"/>
              <a:buFont typeface="Calibri"/>
              <a:buNone/>
            </a:pPr>
            <a:endParaRPr sz="3000" b="0" i="0" u="none" strike="noStrike" cap="none">
              <a:solidFill>
                <a:srgbClr val="000000"/>
              </a:solidFill>
              <a:latin typeface="Calibri"/>
              <a:ea typeface="Calibri"/>
              <a:cs typeface="Calibri"/>
              <a:sym typeface="Calibri"/>
            </a:endParaRPr>
          </a:p>
        </p:txBody>
      </p:sp>
      <p:pic>
        <p:nvPicPr>
          <p:cNvPr id="2" name="Picture 1"/>
          <p:cNvPicPr>
            <a:picLocks noChangeAspect="1"/>
          </p:cNvPicPr>
          <p:nvPr/>
        </p:nvPicPr>
        <p:blipFill>
          <a:blip r:embed="rId5"/>
          <a:stretch>
            <a:fillRect/>
          </a:stretch>
        </p:blipFill>
        <p:spPr>
          <a:xfrm>
            <a:off x="0" y="38100"/>
            <a:ext cx="12192000" cy="6758609"/>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11516576"/>
      </p:ext>
    </p:extLst>
  </p:cSld>
  <p:clrMapOvr>
    <a:masterClrMapping/>
  </p:clrMapOvr>
  <mc:AlternateContent xmlns:mc="http://schemas.openxmlformats.org/markup-compatibility/2006" xmlns:p14="http://schemas.microsoft.com/office/powerpoint/2010/main">
    <mc:Choice Requires="p14">
      <p:transition spd="slow" p14:dur="2000" advTm="70050"/>
    </mc:Choice>
    <mc:Fallback xmlns="">
      <p:transition xmlns:p14="http://schemas.microsoft.com/office/powerpoint/2010/main" spd="slow" advTm="7005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185400" y="-167058"/>
            <a:ext cx="12006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dirty="0" smtClean="0">
                <a:solidFill>
                  <a:srgbClr val="073763"/>
                </a:solidFill>
              </a:rPr>
              <a:t>Towards </a:t>
            </a:r>
            <a:r>
              <a:rPr lang="en-US" dirty="0" err="1" smtClean="0">
                <a:solidFill>
                  <a:srgbClr val="073763"/>
                </a:solidFill>
              </a:rPr>
              <a:t>Seagrass</a:t>
            </a:r>
            <a:r>
              <a:rPr lang="en-US" dirty="0" smtClean="0">
                <a:solidFill>
                  <a:srgbClr val="073763"/>
                </a:solidFill>
              </a:rPr>
              <a:t> EOVs (Essential </a:t>
            </a:r>
            <a:r>
              <a:rPr lang="en-US" dirty="0">
                <a:solidFill>
                  <a:srgbClr val="073763"/>
                </a:solidFill>
              </a:rPr>
              <a:t>Ocean </a:t>
            </a:r>
            <a:r>
              <a:rPr lang="en-US" dirty="0" smtClean="0">
                <a:solidFill>
                  <a:srgbClr val="073763"/>
                </a:solidFill>
              </a:rPr>
              <a:t>Variables)</a:t>
            </a:r>
            <a:endParaRPr dirty="0">
              <a:solidFill>
                <a:srgbClr val="073763"/>
              </a:solidFill>
            </a:endParaRPr>
          </a:p>
        </p:txBody>
      </p:sp>
      <p:sp>
        <p:nvSpPr>
          <p:cNvPr id="106" name="Google Shape;106;p15"/>
          <p:cNvSpPr txBox="1"/>
          <p:nvPr/>
        </p:nvSpPr>
        <p:spPr>
          <a:xfrm>
            <a:off x="1069375" y="1415250"/>
            <a:ext cx="9786600" cy="407115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50000"/>
              </a:lnSpc>
              <a:spcBef>
                <a:spcPts val="0"/>
              </a:spcBef>
              <a:spcAft>
                <a:spcPts val="0"/>
              </a:spcAft>
              <a:buClr>
                <a:srgbClr val="000000"/>
              </a:buClr>
              <a:buSzPts val="3000"/>
              <a:buFont typeface="Calibri"/>
              <a:buNone/>
            </a:pPr>
            <a:endParaRPr sz="3000" b="0" i="0" u="none" strike="noStrike" cap="none">
              <a:solidFill>
                <a:srgbClr val="000000"/>
              </a:solidFill>
              <a:latin typeface="Calibri"/>
              <a:ea typeface="Calibri"/>
              <a:cs typeface="Calibri"/>
              <a:sym typeface="Calibri"/>
            </a:endParaRPr>
          </a:p>
        </p:txBody>
      </p:sp>
      <p:sp>
        <p:nvSpPr>
          <p:cNvPr id="107" name="Google Shape;107;p15"/>
          <p:cNvSpPr txBox="1"/>
          <p:nvPr/>
        </p:nvSpPr>
        <p:spPr>
          <a:xfrm>
            <a:off x="274934" y="932457"/>
            <a:ext cx="11337841" cy="4071150"/>
          </a:xfrm>
          <a:prstGeom prst="rect">
            <a:avLst/>
          </a:prstGeom>
          <a:noFill/>
          <a:ln>
            <a:noFill/>
          </a:ln>
        </p:spPr>
        <p:txBody>
          <a:bodyPr spcFirstLastPara="1" wrap="square" lIns="91425" tIns="91425" rIns="91425" bIns="91425" anchor="t" anchorCtr="0">
            <a:noAutofit/>
          </a:bodyPr>
          <a:lstStyle/>
          <a:p>
            <a:pPr marL="495300" marR="0" lvl="0" indent="-457200" algn="l" rtl="0">
              <a:lnSpc>
                <a:spcPct val="150000"/>
              </a:lnSpc>
              <a:spcBef>
                <a:spcPts val="0"/>
              </a:spcBef>
              <a:spcAft>
                <a:spcPts val="0"/>
              </a:spcAft>
              <a:buClr>
                <a:srgbClr val="000000"/>
              </a:buClr>
              <a:buSzPts val="3000"/>
              <a:buFont typeface="Arial"/>
              <a:buChar char="•"/>
            </a:pPr>
            <a:r>
              <a:rPr lang="en-CA" sz="3200" dirty="0" smtClean="0"/>
              <a:t>Local to global communications</a:t>
            </a:r>
          </a:p>
          <a:p>
            <a:pPr marL="38100" marR="0" lvl="0" algn="l" rtl="0">
              <a:lnSpc>
                <a:spcPct val="150000"/>
              </a:lnSpc>
              <a:spcBef>
                <a:spcPts val="0"/>
              </a:spcBef>
              <a:spcAft>
                <a:spcPts val="0"/>
              </a:spcAft>
              <a:buClr>
                <a:srgbClr val="000000"/>
              </a:buClr>
              <a:buSzPts val="3000"/>
            </a:pPr>
            <a:r>
              <a:rPr lang="en-CA" sz="2400" dirty="0" smtClean="0">
                <a:solidFill>
                  <a:schemeClr val="accent1"/>
                </a:solidFill>
              </a:rPr>
              <a:t>      	ensure information on standards and methodologies is communicated                      	at local, regional and international scales</a:t>
            </a:r>
            <a:endParaRPr lang="en-CA" sz="2400" dirty="0">
              <a:solidFill>
                <a:schemeClr val="accent1"/>
              </a:solidFill>
            </a:endParaRPr>
          </a:p>
          <a:p>
            <a:pPr marL="495300" marR="0" lvl="0" indent="-457200" algn="l" rtl="0">
              <a:lnSpc>
                <a:spcPct val="150000"/>
              </a:lnSpc>
              <a:spcBef>
                <a:spcPts val="0"/>
              </a:spcBef>
              <a:spcAft>
                <a:spcPts val="0"/>
              </a:spcAft>
              <a:buClr>
                <a:srgbClr val="000000"/>
              </a:buClr>
              <a:buSzPts val="3000"/>
              <a:buFont typeface="Arial"/>
              <a:buChar char="•"/>
            </a:pPr>
            <a:r>
              <a:rPr lang="en-CA" sz="3200" dirty="0" smtClean="0"/>
              <a:t>Data management coupled with practice</a:t>
            </a:r>
          </a:p>
          <a:p>
            <a:pPr marL="38100" lvl="0">
              <a:lnSpc>
                <a:spcPct val="150000"/>
              </a:lnSpc>
              <a:buSzPts val="3000"/>
            </a:pPr>
            <a:r>
              <a:rPr lang="en-CA" sz="3200" dirty="0" smtClean="0"/>
              <a:t>    	</a:t>
            </a:r>
            <a:r>
              <a:rPr lang="en-CA" sz="2400" dirty="0" smtClean="0">
                <a:solidFill>
                  <a:srgbClr val="5B9BD5"/>
                </a:solidFill>
              </a:rPr>
              <a:t>importance of synchronous evolution of data collection</a:t>
            </a:r>
          </a:p>
          <a:p>
            <a:pPr marL="38100" lvl="0">
              <a:lnSpc>
                <a:spcPct val="150000"/>
              </a:lnSpc>
              <a:buSzPts val="3000"/>
            </a:pPr>
            <a:r>
              <a:rPr lang="en-CA" sz="2400" dirty="0" smtClean="0">
                <a:solidFill>
                  <a:srgbClr val="5B9BD5"/>
                </a:solidFill>
              </a:rPr>
              <a:t> 	and data management </a:t>
            </a:r>
          </a:p>
          <a:p>
            <a:pPr marL="495300" lvl="0" indent="-457200">
              <a:lnSpc>
                <a:spcPct val="150000"/>
              </a:lnSpc>
              <a:buSzPts val="3000"/>
              <a:buFont typeface="Arial"/>
              <a:buChar char="•"/>
            </a:pPr>
            <a:r>
              <a:rPr lang="en-CA" sz="3200" dirty="0" smtClean="0"/>
              <a:t>New </a:t>
            </a:r>
            <a:r>
              <a:rPr lang="en-CA" sz="3200" dirty="0"/>
              <a:t>tools for </a:t>
            </a:r>
            <a:r>
              <a:rPr lang="en-CA" sz="3200" dirty="0" smtClean="0"/>
              <a:t>broad adoption of EOVs</a:t>
            </a:r>
          </a:p>
          <a:p>
            <a:pPr marL="38100" marR="0" lvl="0" algn="l" rtl="0">
              <a:lnSpc>
                <a:spcPct val="150000"/>
              </a:lnSpc>
              <a:spcBef>
                <a:spcPts val="0"/>
              </a:spcBef>
              <a:spcAft>
                <a:spcPts val="0"/>
              </a:spcAft>
              <a:buClr>
                <a:srgbClr val="000000"/>
              </a:buClr>
              <a:buSzPts val="3000"/>
            </a:pPr>
            <a:r>
              <a:rPr lang="en-CA" sz="2400" dirty="0" smtClean="0">
                <a:solidFill>
                  <a:srgbClr val="5B9BD5"/>
                </a:solidFill>
              </a:rPr>
              <a:t>	development of new training tools and platforms </a:t>
            </a:r>
          </a:p>
          <a:p>
            <a:pPr marL="38100" marR="0" lvl="0" algn="l" rtl="0">
              <a:lnSpc>
                <a:spcPct val="150000"/>
              </a:lnSpc>
              <a:spcBef>
                <a:spcPts val="0"/>
              </a:spcBef>
              <a:spcAft>
                <a:spcPts val="0"/>
              </a:spcAft>
              <a:buClr>
                <a:srgbClr val="000000"/>
              </a:buClr>
              <a:buSzPts val="3000"/>
            </a:pPr>
            <a:r>
              <a:rPr lang="en-CA" sz="2400" dirty="0" smtClean="0">
                <a:solidFill>
                  <a:srgbClr val="5B9BD5"/>
                </a:solidFill>
              </a:rPr>
              <a:t>	key for broad adoption and application of EOVs </a:t>
            </a:r>
            <a:endParaRPr lang="en-CA" sz="3200" dirty="0">
              <a:solidFill>
                <a:srgbClr val="5B9BD5"/>
              </a:solidFill>
            </a:endParaRPr>
          </a:p>
          <a:p>
            <a:pPr marL="495300" marR="0" lvl="0" indent="-457200" algn="l" rtl="0">
              <a:lnSpc>
                <a:spcPct val="150000"/>
              </a:lnSpc>
              <a:spcBef>
                <a:spcPts val="0"/>
              </a:spcBef>
              <a:spcAft>
                <a:spcPts val="0"/>
              </a:spcAft>
              <a:buClr>
                <a:srgbClr val="000000"/>
              </a:buClr>
              <a:buSzPts val="3000"/>
              <a:buFont typeface="Arial"/>
              <a:buChar char="•"/>
            </a:pPr>
            <a:endParaRPr sz="3200" dirty="0"/>
          </a:p>
        </p:txBody>
      </p:sp>
      <p:pic>
        <p:nvPicPr>
          <p:cNvPr id="108" name="Google Shape;108;p15"/>
          <p:cNvPicPr preferRelativeResize="0"/>
          <p:nvPr/>
        </p:nvPicPr>
        <p:blipFill rotWithShape="1">
          <a:blip r:embed="rId5">
            <a:alphaModFix/>
          </a:blip>
          <a:srcRect/>
          <a:stretch/>
        </p:blipFill>
        <p:spPr>
          <a:xfrm>
            <a:off x="8349002" y="3237507"/>
            <a:ext cx="4021345" cy="4021345"/>
          </a:xfrm>
          <a:prstGeom prst="rect">
            <a:avLst/>
          </a:prstGeom>
          <a:noFill/>
          <a:ln>
            <a:noFill/>
          </a:ln>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2838310"/>
      </p:ext>
    </p:extLst>
  </p:cSld>
  <p:clrMapOvr>
    <a:masterClrMapping/>
  </p:clrMapOvr>
  <mc:AlternateContent xmlns:mc="http://schemas.openxmlformats.org/markup-compatibility/2006" xmlns:p14="http://schemas.microsoft.com/office/powerpoint/2010/main">
    <mc:Choice Requires="p14">
      <p:transition spd="slow" p14:dur="2000" advTm="105319"/>
    </mc:Choice>
    <mc:Fallback xmlns="">
      <p:transition xmlns:p14="http://schemas.microsoft.com/office/powerpoint/2010/main" spd="slow" advTm="10531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3FE30B6-E176-AD49-80AC-D10EDFBCFB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25101" y="1270660"/>
            <a:ext cx="7928043" cy="5587340"/>
          </a:xfrm>
          <a:prstGeom prst="rect">
            <a:avLst/>
          </a:prstGeom>
        </p:spPr>
      </p:pic>
      <p:sp>
        <p:nvSpPr>
          <p:cNvPr id="6" name="Rounded Rectangle 5">
            <a:extLst>
              <a:ext uri="{FF2B5EF4-FFF2-40B4-BE49-F238E27FC236}">
                <a16:creationId xmlns:a16="http://schemas.microsoft.com/office/drawing/2014/main" xmlns="" id="{3891C5A5-A6CF-2445-80BC-5B1098536BF1}"/>
              </a:ext>
            </a:extLst>
          </p:cNvPr>
          <p:cNvSpPr/>
          <p:nvPr/>
        </p:nvSpPr>
        <p:spPr>
          <a:xfrm>
            <a:off x="4132740" y="5155267"/>
            <a:ext cx="1846613" cy="15437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xmlns="" id="{29507DBE-E80A-3142-A669-E9FD17161FF5}"/>
              </a:ext>
            </a:extLst>
          </p:cNvPr>
          <p:cNvSpPr/>
          <p:nvPr/>
        </p:nvSpPr>
        <p:spPr>
          <a:xfrm>
            <a:off x="6079659" y="5155266"/>
            <a:ext cx="1846613" cy="15437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666;p66">
            <a:extLst>
              <a:ext uri="{FF2B5EF4-FFF2-40B4-BE49-F238E27FC236}">
                <a16:creationId xmlns:a16="http://schemas.microsoft.com/office/drawing/2014/main" xmlns="" id="{A6F80516-097F-F443-9F4C-54C07E947536}"/>
              </a:ext>
            </a:extLst>
          </p:cNvPr>
          <p:cNvSpPr txBox="1"/>
          <p:nvPr/>
        </p:nvSpPr>
        <p:spPr>
          <a:xfrm>
            <a:off x="1237013" y="-22495"/>
            <a:ext cx="9607138" cy="686400"/>
          </a:xfrm>
          <a:prstGeom prst="rect">
            <a:avLst/>
          </a:prstGeom>
          <a:noFill/>
          <a:ln>
            <a:noFill/>
          </a:ln>
        </p:spPr>
        <p:txBody>
          <a:bodyPr spcFirstLastPara="1" wrap="square" lIns="121900" tIns="121900" rIns="121900" bIns="121900" anchor="t" anchorCtr="0">
            <a:noAutofit/>
          </a:bodyPr>
          <a:lstStyle/>
          <a:p>
            <a:pPr algn="ctr">
              <a:lnSpc>
                <a:spcPct val="115000"/>
              </a:lnSpc>
            </a:pPr>
            <a:r>
              <a:rPr lang="fr-CA" sz="2933" b="1" dirty="0">
                <a:latin typeface="Montserrat"/>
                <a:ea typeface="Montserrat"/>
                <a:cs typeface="Montserrat"/>
                <a:sym typeface="Montserrat"/>
              </a:rPr>
              <a:t>Essential </a:t>
            </a:r>
            <a:r>
              <a:rPr lang="fr-CA" sz="2933" b="1" dirty="0" err="1">
                <a:latin typeface="Montserrat"/>
                <a:ea typeface="Montserrat"/>
                <a:cs typeface="Montserrat"/>
                <a:sym typeface="Montserrat"/>
              </a:rPr>
              <a:t>Biological</a:t>
            </a:r>
            <a:r>
              <a:rPr lang="fr-CA" sz="2933" b="1" dirty="0">
                <a:latin typeface="Montserrat"/>
                <a:ea typeface="Montserrat"/>
                <a:cs typeface="Montserrat"/>
                <a:sym typeface="Montserrat"/>
              </a:rPr>
              <a:t> </a:t>
            </a:r>
            <a:r>
              <a:rPr lang="fr-CA" sz="2933" b="1" dirty="0" err="1">
                <a:latin typeface="Montserrat"/>
                <a:ea typeface="Montserrat"/>
                <a:cs typeface="Montserrat"/>
                <a:sym typeface="Montserrat"/>
              </a:rPr>
              <a:t>Ocean</a:t>
            </a:r>
            <a:r>
              <a:rPr lang="fr-CA" sz="2933" b="1" dirty="0">
                <a:latin typeface="Montserrat"/>
                <a:ea typeface="Montserrat"/>
                <a:cs typeface="Montserrat"/>
                <a:sym typeface="Montserrat"/>
              </a:rPr>
              <a:t> Variables: </a:t>
            </a:r>
            <a:endParaRPr lang="fr-CA" sz="2933" b="1" dirty="0" smtClean="0">
              <a:latin typeface="Montserrat"/>
              <a:ea typeface="Montserrat"/>
              <a:cs typeface="Montserrat"/>
              <a:sym typeface="Montserrat"/>
            </a:endParaRPr>
          </a:p>
          <a:p>
            <a:pPr algn="ctr">
              <a:lnSpc>
                <a:spcPct val="115000"/>
              </a:lnSpc>
            </a:pPr>
            <a:r>
              <a:rPr lang="fr-CA" sz="2933" b="1" dirty="0" smtClean="0">
                <a:latin typeface="Montserrat"/>
                <a:ea typeface="Montserrat"/>
                <a:cs typeface="Montserrat"/>
                <a:sym typeface="Montserrat"/>
              </a:rPr>
              <a:t>GOOS </a:t>
            </a:r>
            <a:r>
              <a:rPr lang="fr-CA" sz="2933" b="1" dirty="0" err="1">
                <a:latin typeface="Montserrat"/>
                <a:ea typeface="Montserrat"/>
                <a:cs typeface="Montserrat"/>
                <a:sym typeface="Montserrat"/>
              </a:rPr>
              <a:t>BioEco</a:t>
            </a:r>
            <a:r>
              <a:rPr lang="fr-CA" sz="2933" b="1" dirty="0">
                <a:latin typeface="Montserrat"/>
                <a:ea typeface="Montserrat"/>
                <a:cs typeface="Montserrat"/>
                <a:sym typeface="Montserrat"/>
              </a:rPr>
              <a:t> Roadmap</a:t>
            </a:r>
            <a:endParaRPr sz="2933" b="1" dirty="0"/>
          </a:p>
        </p:txBody>
      </p:sp>
      <p:pic>
        <p:nvPicPr>
          <p:cNvPr id="12" name="Sou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67530776"/>
      </p:ext>
    </p:extLst>
  </p:cSld>
  <p:clrMapOvr>
    <a:masterClrMapping/>
  </p:clrMapOvr>
  <mc:AlternateContent xmlns:mc="http://schemas.openxmlformats.org/markup-compatibility/2006" xmlns:p14="http://schemas.microsoft.com/office/powerpoint/2010/main">
    <mc:Choice Requires="p14">
      <p:transition spd="slow" p14:dur="2000" advTm="36757"/>
    </mc:Choice>
    <mc:Fallback xmlns="">
      <p:transition xmlns:p14="http://schemas.microsoft.com/office/powerpoint/2010/main" spd="slow" advTm="3675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7" name="Google Shape;497;p55"/>
          <p:cNvSpPr txBox="1"/>
          <p:nvPr/>
        </p:nvSpPr>
        <p:spPr>
          <a:xfrm>
            <a:off x="0" y="0"/>
            <a:ext cx="11946223" cy="1141600"/>
          </a:xfrm>
          <a:prstGeom prst="rect">
            <a:avLst/>
          </a:prstGeom>
          <a:noFill/>
          <a:ln>
            <a:noFill/>
          </a:ln>
        </p:spPr>
        <p:txBody>
          <a:bodyPr spcFirstLastPara="1" wrap="square" lIns="121897" tIns="121897" rIns="121897" bIns="121897" anchor="t" anchorCtr="0">
            <a:noAutofit/>
          </a:bodyPr>
          <a:lstStyle/>
          <a:p>
            <a:r>
              <a:rPr lang="en-CA" sz="4000" b="1" dirty="0" smtClean="0">
                <a:solidFill>
                  <a:srgbClr val="385623"/>
                </a:solidFill>
                <a:latin typeface="Helvetica Neue"/>
                <a:ea typeface="Helvetica Neue"/>
                <a:cs typeface="Helvetica Neue"/>
                <a:sym typeface="Helvetica Neue"/>
              </a:rPr>
              <a:t>Informing local work with global standards</a:t>
            </a:r>
            <a:endParaRPr sz="4000" b="1" dirty="0">
              <a:solidFill>
                <a:srgbClr val="385623"/>
              </a:solidFill>
              <a:latin typeface="Helvetica Neue"/>
              <a:ea typeface="Helvetica Neue"/>
              <a:cs typeface="Helvetica Neue"/>
              <a:sym typeface="Helvetica Neue"/>
            </a:endParaRPr>
          </a:p>
        </p:txBody>
      </p:sp>
      <p:pic>
        <p:nvPicPr>
          <p:cNvPr id="500" name="Google Shape;500;p55"/>
          <p:cNvPicPr preferRelativeResize="0"/>
          <p:nvPr/>
        </p:nvPicPr>
        <p:blipFill rotWithShape="1">
          <a:blip r:embed="rId5">
            <a:alphaModFix/>
          </a:blip>
          <a:srcRect/>
          <a:stretch/>
        </p:blipFill>
        <p:spPr>
          <a:xfrm>
            <a:off x="143595" y="3451517"/>
            <a:ext cx="3735100" cy="2568300"/>
          </a:xfrm>
          <a:prstGeom prst="rect">
            <a:avLst/>
          </a:prstGeom>
          <a:noFill/>
          <a:ln>
            <a:noFill/>
          </a:ln>
        </p:spPr>
      </p:pic>
      <p:pic>
        <p:nvPicPr>
          <p:cNvPr id="501" name="Google Shape;501;p55"/>
          <p:cNvPicPr preferRelativeResize="0"/>
          <p:nvPr/>
        </p:nvPicPr>
        <p:blipFill rotWithShape="1">
          <a:blip r:embed="rId6">
            <a:alphaModFix/>
          </a:blip>
          <a:srcRect/>
          <a:stretch/>
        </p:blipFill>
        <p:spPr>
          <a:xfrm>
            <a:off x="2811612" y="1627581"/>
            <a:ext cx="3994833" cy="4255467"/>
          </a:xfrm>
          <a:prstGeom prst="rect">
            <a:avLst/>
          </a:prstGeom>
          <a:noFill/>
          <a:ln>
            <a:noFill/>
          </a:ln>
        </p:spPr>
      </p:pic>
      <p:pic>
        <p:nvPicPr>
          <p:cNvPr id="502" name="Google Shape;502;p55"/>
          <p:cNvPicPr preferRelativeResize="0"/>
          <p:nvPr/>
        </p:nvPicPr>
        <p:blipFill rotWithShape="1">
          <a:blip r:embed="rId7">
            <a:alphaModFix/>
          </a:blip>
          <a:srcRect/>
          <a:stretch/>
        </p:blipFill>
        <p:spPr>
          <a:xfrm>
            <a:off x="6836631" y="1473754"/>
            <a:ext cx="3018900" cy="3018933"/>
          </a:xfrm>
          <a:prstGeom prst="rect">
            <a:avLst/>
          </a:prstGeom>
          <a:noFill/>
          <a:ln>
            <a:noFill/>
          </a:ln>
        </p:spPr>
      </p:pic>
      <p:pic>
        <p:nvPicPr>
          <p:cNvPr id="503" name="Google Shape;503;p5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052730" y="5348521"/>
            <a:ext cx="5498795" cy="1041400"/>
          </a:xfrm>
          <a:prstGeom prst="rect">
            <a:avLst/>
          </a:prstGeom>
          <a:noFill/>
          <a:ln>
            <a:noFill/>
          </a:ln>
        </p:spPr>
      </p:pic>
      <p:pic>
        <p:nvPicPr>
          <p:cNvPr id="504" name="Google Shape;504;p55"/>
          <p:cNvPicPr preferRelativeResize="0"/>
          <p:nvPr/>
        </p:nvPicPr>
        <p:blipFill>
          <a:blip r:embed="rId9">
            <a:alphaModFix/>
          </a:blip>
          <a:stretch>
            <a:fillRect/>
          </a:stretch>
        </p:blipFill>
        <p:spPr>
          <a:xfrm>
            <a:off x="10002931" y="3470905"/>
            <a:ext cx="2070100" cy="1041400"/>
          </a:xfrm>
          <a:prstGeom prst="rect">
            <a:avLst/>
          </a:prstGeom>
          <a:noFill/>
          <a:ln>
            <a:noFill/>
          </a:ln>
        </p:spPr>
      </p:pic>
      <p:sp>
        <p:nvSpPr>
          <p:cNvPr id="505" name="Google Shape;505;p55"/>
          <p:cNvSpPr/>
          <p:nvPr/>
        </p:nvSpPr>
        <p:spPr>
          <a:xfrm>
            <a:off x="6807253" y="4380541"/>
            <a:ext cx="3214400" cy="831200"/>
          </a:xfrm>
          <a:prstGeom prst="rightArrow">
            <a:avLst>
              <a:gd name="adj1" fmla="val 50000"/>
              <a:gd name="adj2" fmla="val 50000"/>
            </a:avLst>
          </a:prstGeom>
          <a:solidFill>
            <a:srgbClr val="1155CC"/>
          </a:solidFill>
          <a:ln w="12700" cap="flat" cmpd="sng">
            <a:solidFill>
              <a:srgbClr val="31538F"/>
            </a:solidFill>
            <a:prstDash val="solid"/>
            <a:miter lim="800000"/>
            <a:headEnd type="none" w="sm" len="sm"/>
            <a:tailEnd type="none" w="sm" len="sm"/>
          </a:ln>
        </p:spPr>
        <p:txBody>
          <a:bodyPr spcFirstLastPara="1" wrap="square" lIns="91431" tIns="45699" rIns="91431" bIns="45699" anchor="ctr" anchorCtr="0">
            <a:noAutofit/>
          </a:bodyPr>
          <a:lstStyle/>
          <a:p>
            <a:pPr algn="ctr">
              <a:buSzPts val="1400"/>
            </a:pPr>
            <a:r>
              <a:rPr lang="en" sz="1900">
                <a:solidFill>
                  <a:schemeClr val="lt1"/>
                </a:solidFill>
                <a:latin typeface="Calibri"/>
                <a:ea typeface="Calibri"/>
                <a:cs typeface="Calibri"/>
                <a:sym typeface="Calibri"/>
              </a:rPr>
              <a:t>Global</a:t>
            </a:r>
            <a:endParaRPr sz="1500"/>
          </a:p>
        </p:txBody>
      </p:sp>
      <p:sp>
        <p:nvSpPr>
          <p:cNvPr id="506" name="Google Shape;506;p55"/>
          <p:cNvSpPr/>
          <p:nvPr/>
        </p:nvSpPr>
        <p:spPr>
          <a:xfrm>
            <a:off x="3909414" y="5281853"/>
            <a:ext cx="3214400" cy="831200"/>
          </a:xfrm>
          <a:prstGeom prst="rightArrow">
            <a:avLst>
              <a:gd name="adj1" fmla="val 50000"/>
              <a:gd name="adj2" fmla="val 50000"/>
            </a:avLst>
          </a:prstGeom>
          <a:solidFill>
            <a:srgbClr val="FF9900"/>
          </a:solidFill>
          <a:ln w="12700" cap="flat" cmpd="sng">
            <a:solidFill>
              <a:srgbClr val="31538F"/>
            </a:solidFill>
            <a:prstDash val="solid"/>
            <a:miter lim="800000"/>
            <a:headEnd type="none" w="sm" len="sm"/>
            <a:tailEnd type="none" w="sm" len="sm"/>
          </a:ln>
        </p:spPr>
        <p:txBody>
          <a:bodyPr spcFirstLastPara="1" wrap="square" lIns="91431" tIns="45699" rIns="91431" bIns="45699" anchor="ctr" anchorCtr="0">
            <a:noAutofit/>
          </a:bodyPr>
          <a:lstStyle/>
          <a:p>
            <a:pPr algn="ctr">
              <a:buSzPts val="1400"/>
            </a:pPr>
            <a:r>
              <a:rPr lang="en" sz="1900">
                <a:solidFill>
                  <a:schemeClr val="lt1"/>
                </a:solidFill>
                <a:latin typeface="Calibri"/>
                <a:ea typeface="Calibri"/>
                <a:cs typeface="Calibri"/>
                <a:sym typeface="Calibri"/>
              </a:rPr>
              <a:t>Regional</a:t>
            </a:r>
            <a:endParaRPr sz="1500"/>
          </a:p>
        </p:txBody>
      </p:sp>
      <p:sp>
        <p:nvSpPr>
          <p:cNvPr id="507" name="Google Shape;507;p55"/>
          <p:cNvSpPr/>
          <p:nvPr/>
        </p:nvSpPr>
        <p:spPr>
          <a:xfrm>
            <a:off x="174203" y="5951433"/>
            <a:ext cx="3735200" cy="831200"/>
          </a:xfrm>
          <a:prstGeom prst="rightArrow">
            <a:avLst>
              <a:gd name="adj1" fmla="val 50000"/>
              <a:gd name="adj2" fmla="val 50000"/>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31" tIns="45699" rIns="91431" bIns="45699" anchor="ctr" anchorCtr="0">
            <a:noAutofit/>
          </a:bodyPr>
          <a:lstStyle/>
          <a:p>
            <a:pPr algn="ctr">
              <a:buSzPts val="1400"/>
            </a:pPr>
            <a:r>
              <a:rPr lang="en" sz="1900">
                <a:solidFill>
                  <a:schemeClr val="lt1"/>
                </a:solidFill>
                <a:latin typeface="Calibri"/>
                <a:ea typeface="Calibri"/>
                <a:cs typeface="Calibri"/>
                <a:sym typeface="Calibri"/>
              </a:rPr>
              <a:t>Local</a:t>
            </a:r>
            <a:endParaRPr sz="1500"/>
          </a:p>
        </p:txBody>
      </p:sp>
      <p:pic>
        <p:nvPicPr>
          <p:cNvPr id="2" name="Picture 1" descr="scor_logo.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832439" y="1387231"/>
            <a:ext cx="2271638" cy="1348153"/>
          </a:xfrm>
          <a:prstGeom prst="rect">
            <a:avLst/>
          </a:prstGeom>
        </p:spPr>
      </p:pic>
      <p:pic>
        <p:nvPicPr>
          <p:cNvPr id="20" name="Google Shape;268;p43"/>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647461" y="5304693"/>
            <a:ext cx="1103923" cy="537307"/>
          </a:xfrm>
          <a:prstGeom prst="rect">
            <a:avLst/>
          </a:prstGeom>
          <a:noFill/>
          <a:ln>
            <a:noFill/>
          </a:ln>
        </p:spPr>
      </p:pic>
      <p:pic>
        <p:nvPicPr>
          <p:cNvPr id="21" name="Google Shape;90;p13"/>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637693" y="4576560"/>
            <a:ext cx="1209576" cy="610901"/>
          </a:xfrm>
          <a:prstGeom prst="rect">
            <a:avLst/>
          </a:prstGeom>
          <a:noFill/>
          <a:ln>
            <a:noFill/>
          </a:ln>
        </p:spPr>
      </p:pic>
      <p:pic>
        <p:nvPicPr>
          <p:cNvPr id="22" name="Google Shape;268;p43"/>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222631" y="1588477"/>
            <a:ext cx="1205523" cy="687754"/>
          </a:xfrm>
          <a:prstGeom prst="rect">
            <a:avLst/>
          </a:prstGeom>
          <a:noFill/>
          <a:ln>
            <a:noFill/>
          </a:ln>
        </p:spPr>
      </p:pic>
      <p:pic>
        <p:nvPicPr>
          <p:cNvPr id="23" name="Google Shape;90;p13"/>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398477" y="2452729"/>
            <a:ext cx="1209576" cy="610901"/>
          </a:xfrm>
          <a:prstGeom prst="rect">
            <a:avLst/>
          </a:prstGeom>
          <a:noFill/>
          <a:ln>
            <a:noFill/>
          </a:ln>
        </p:spPr>
      </p:pic>
      <p:sp>
        <p:nvSpPr>
          <p:cNvPr id="3" name="TextBox 2"/>
          <p:cNvSpPr txBox="1"/>
          <p:nvPr/>
        </p:nvSpPr>
        <p:spPr>
          <a:xfrm>
            <a:off x="9702800" y="1049867"/>
            <a:ext cx="1574800" cy="307777"/>
          </a:xfrm>
          <a:prstGeom prst="rect">
            <a:avLst/>
          </a:prstGeom>
          <a:noFill/>
        </p:spPr>
        <p:txBody>
          <a:bodyPr wrap="square" rtlCol="0">
            <a:spAutoFit/>
          </a:bodyPr>
          <a:lstStyle/>
          <a:p>
            <a:r>
              <a:rPr lang="en-US" b="1" dirty="0" smtClean="0"/>
              <a:t>C-GRASS</a:t>
            </a:r>
            <a:endParaRPr lang="en-US" b="1"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94734455"/>
      </p:ext>
    </p:extLst>
  </p:cSld>
  <p:clrMapOvr>
    <a:masterClrMapping/>
  </p:clrMapOvr>
  <mc:AlternateContent xmlns:mc="http://schemas.openxmlformats.org/markup-compatibility/2006" xmlns:p14="http://schemas.microsoft.com/office/powerpoint/2010/main">
    <mc:Choice Requires="p14">
      <p:transition spd="slow" p14:dur="2000" advTm="29126"/>
    </mc:Choice>
    <mc:Fallback xmlns="">
      <p:transition xmlns:p14="http://schemas.microsoft.com/office/powerpoint/2010/main" spd="slow" advTm="2912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txBox="1"/>
          <p:nvPr/>
        </p:nvSpPr>
        <p:spPr>
          <a:xfrm>
            <a:off x="1069375" y="1415250"/>
            <a:ext cx="9786600" cy="407115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50000"/>
              </a:lnSpc>
              <a:spcBef>
                <a:spcPts val="0"/>
              </a:spcBef>
              <a:spcAft>
                <a:spcPts val="0"/>
              </a:spcAft>
              <a:buClr>
                <a:srgbClr val="000000"/>
              </a:buClr>
              <a:buSzPts val="3000"/>
              <a:buFont typeface="Calibri"/>
              <a:buNone/>
            </a:pPr>
            <a:endParaRPr sz="3000" b="0" i="0" u="none" strike="noStrike" cap="none">
              <a:solidFill>
                <a:srgbClr val="000000"/>
              </a:solidFill>
              <a:latin typeface="Calibri"/>
              <a:ea typeface="Calibri"/>
              <a:cs typeface="Calibri"/>
              <a:sym typeface="Calibri"/>
            </a:endParaRPr>
          </a:p>
        </p:txBody>
      </p:sp>
      <p:sp>
        <p:nvSpPr>
          <p:cNvPr id="115" name="Google Shape;115;p16"/>
          <p:cNvSpPr txBox="1"/>
          <p:nvPr/>
        </p:nvSpPr>
        <p:spPr>
          <a:xfrm>
            <a:off x="605827" y="574508"/>
            <a:ext cx="10970225" cy="2212938"/>
          </a:xfrm>
          <a:prstGeom prst="rect">
            <a:avLst/>
          </a:prstGeom>
          <a:noFill/>
          <a:ln>
            <a:noFill/>
          </a:ln>
        </p:spPr>
        <p:txBody>
          <a:bodyPr spcFirstLastPara="1" wrap="square" lIns="91425" tIns="91425" rIns="91425" bIns="91425" anchor="t" anchorCtr="0">
            <a:noAutofit/>
          </a:bodyPr>
          <a:lstStyle/>
          <a:p>
            <a:pPr marL="38100" marR="0" lvl="0" indent="0" algn="ctr" rtl="0">
              <a:lnSpc>
                <a:spcPct val="150000"/>
              </a:lnSpc>
              <a:spcBef>
                <a:spcPts val="0"/>
              </a:spcBef>
              <a:spcAft>
                <a:spcPts val="0"/>
              </a:spcAft>
              <a:buNone/>
            </a:pPr>
            <a:r>
              <a:rPr lang="en-US" sz="4000" b="1" i="0" u="none" strike="noStrike" cap="none" dirty="0" err="1">
                <a:solidFill>
                  <a:schemeClr val="dk1"/>
                </a:solidFill>
                <a:latin typeface="Calibri"/>
                <a:ea typeface="Calibri"/>
                <a:cs typeface="Calibri"/>
                <a:sym typeface="Calibri"/>
              </a:rPr>
              <a:t>Seagrass</a:t>
            </a:r>
            <a:r>
              <a:rPr lang="en-US" sz="4000" b="1" i="0" u="none" strike="noStrike" cap="none" dirty="0">
                <a:solidFill>
                  <a:schemeClr val="dk1"/>
                </a:solidFill>
                <a:latin typeface="Calibri"/>
                <a:ea typeface="Calibri"/>
                <a:cs typeface="Calibri"/>
                <a:sym typeface="Calibri"/>
              </a:rPr>
              <a:t> </a:t>
            </a:r>
            <a:r>
              <a:rPr lang="en-US" sz="4000" b="1" dirty="0" smtClean="0">
                <a:solidFill>
                  <a:schemeClr val="dk1"/>
                </a:solidFill>
                <a:latin typeface="Calibri"/>
                <a:ea typeface="Calibri"/>
                <a:cs typeface="Calibri"/>
                <a:sym typeface="Calibri"/>
              </a:rPr>
              <a:t>Spec Sheet</a:t>
            </a:r>
            <a:r>
              <a:rPr lang="en-US" sz="4000" b="1" i="0" u="none" strike="noStrike" cap="none" dirty="0" smtClean="0">
                <a:solidFill>
                  <a:schemeClr val="dk1"/>
                </a:solidFill>
                <a:latin typeface="Calibri"/>
                <a:ea typeface="Calibri"/>
                <a:cs typeface="Calibri"/>
                <a:sym typeface="Calibri"/>
              </a:rPr>
              <a:t> </a:t>
            </a:r>
            <a:r>
              <a:rPr lang="en-US" sz="4000" b="0" i="0" u="none" strike="noStrike" cap="none" dirty="0" smtClean="0">
                <a:solidFill>
                  <a:schemeClr val="dk1"/>
                </a:solidFill>
                <a:latin typeface="Calibri"/>
                <a:ea typeface="Calibri"/>
                <a:cs typeface="Calibri"/>
                <a:sym typeface="Calibri"/>
              </a:rPr>
              <a:t>proposed EOVs </a:t>
            </a:r>
            <a:r>
              <a:rPr lang="en-US" sz="4000" b="0" i="0" u="none" strike="noStrike" cap="none" dirty="0">
                <a:solidFill>
                  <a:schemeClr val="dk1"/>
                </a:solidFill>
                <a:latin typeface="Calibri"/>
                <a:ea typeface="Calibri"/>
                <a:cs typeface="Calibri"/>
                <a:sym typeface="Calibri"/>
              </a:rPr>
              <a:t>to </a:t>
            </a:r>
            <a:endParaRPr dirty="0"/>
          </a:p>
          <a:p>
            <a:pPr marL="38100" marR="0" lvl="0" indent="0" algn="ctr" rtl="0">
              <a:lnSpc>
                <a:spcPct val="150000"/>
              </a:lnSpc>
              <a:spcBef>
                <a:spcPts val="0"/>
              </a:spcBef>
              <a:spcAft>
                <a:spcPts val="0"/>
              </a:spcAft>
              <a:buNone/>
            </a:pPr>
            <a:r>
              <a:rPr lang="en-US" sz="3600" b="0" i="0" u="none" strike="noStrike" cap="none" dirty="0">
                <a:solidFill>
                  <a:schemeClr val="dk1"/>
                </a:solidFill>
                <a:latin typeface="Calibri"/>
                <a:ea typeface="Calibri"/>
                <a:cs typeface="Calibri"/>
                <a:sym typeface="Calibri"/>
              </a:rPr>
              <a:t>GOOS (Global Ocean Observing Systems)</a:t>
            </a:r>
            <a:endParaRPr sz="3600" b="0" i="0" u="none" strike="noStrike" cap="none" dirty="0">
              <a:solidFill>
                <a:schemeClr val="dk1"/>
              </a:solidFill>
              <a:latin typeface="Calibri"/>
              <a:ea typeface="Calibri"/>
              <a:cs typeface="Calibri"/>
              <a:sym typeface="Calibri"/>
            </a:endParaRPr>
          </a:p>
        </p:txBody>
      </p:sp>
      <p:sp>
        <p:nvSpPr>
          <p:cNvPr id="116" name="Google Shape;116;p16"/>
          <p:cNvSpPr txBox="1"/>
          <p:nvPr/>
        </p:nvSpPr>
        <p:spPr>
          <a:xfrm>
            <a:off x="0" y="2093999"/>
            <a:ext cx="4558500" cy="3423740"/>
          </a:xfrm>
          <a:prstGeom prst="rect">
            <a:avLst/>
          </a:prstGeom>
          <a:noFill/>
          <a:ln>
            <a:noFill/>
          </a:ln>
        </p:spPr>
        <p:txBody>
          <a:bodyPr spcFirstLastPara="1" wrap="square" lIns="91425" tIns="91425" rIns="91425" bIns="91425" anchor="t" anchorCtr="0">
            <a:noAutofit/>
          </a:bodyPr>
          <a:lstStyle/>
          <a:p>
            <a:pPr marL="0" marR="0" lvl="0" indent="457200" algn="l" rtl="0">
              <a:lnSpc>
                <a:spcPct val="115000"/>
              </a:lnSpc>
              <a:spcBef>
                <a:spcPts val="0"/>
              </a:spcBef>
              <a:spcAft>
                <a:spcPts val="0"/>
              </a:spcAft>
              <a:buClr>
                <a:srgbClr val="000000"/>
              </a:buClr>
              <a:buSzPts val="1800"/>
              <a:buFont typeface="Arial"/>
              <a:buNone/>
            </a:pPr>
            <a:endParaRPr sz="1800" b="1" i="0" u="none" strike="noStrike" cap="none" dirty="0">
              <a:solidFill>
                <a:srgbClr val="0B5394"/>
              </a:solidFill>
              <a:latin typeface="Calibri"/>
              <a:ea typeface="Calibri"/>
              <a:cs typeface="Calibri"/>
              <a:sym typeface="Calibri"/>
            </a:endParaRPr>
          </a:p>
          <a:p>
            <a:pPr marL="0" marR="0" lvl="0" indent="457200" algn="l" rtl="0">
              <a:lnSpc>
                <a:spcPct val="115000"/>
              </a:lnSpc>
              <a:spcBef>
                <a:spcPts val="0"/>
              </a:spcBef>
              <a:spcAft>
                <a:spcPts val="0"/>
              </a:spcAft>
              <a:buClr>
                <a:srgbClr val="000000"/>
              </a:buClr>
              <a:buSzPts val="1800"/>
              <a:buFont typeface="Arial"/>
              <a:buNone/>
            </a:pPr>
            <a:endParaRPr sz="1800" b="0" i="0" u="none" strike="noStrike" cap="none" dirty="0">
              <a:solidFill>
                <a:srgbClr val="0B5394"/>
              </a:solidFill>
              <a:latin typeface="Calibri"/>
              <a:ea typeface="Calibri"/>
              <a:cs typeface="Calibri"/>
              <a:sym typeface="Calibri"/>
            </a:endParaRPr>
          </a:p>
          <a:p>
            <a:pPr marL="0" marR="0" lvl="0" indent="457200" algn="l" rtl="0">
              <a:lnSpc>
                <a:spcPct val="115000"/>
              </a:lnSpc>
              <a:spcBef>
                <a:spcPts val="0"/>
              </a:spcBef>
              <a:spcAft>
                <a:spcPts val="0"/>
              </a:spcAft>
              <a:buClr>
                <a:srgbClr val="000000"/>
              </a:buClr>
              <a:buSzPts val="1800"/>
              <a:buFont typeface="Arial"/>
              <a:buNone/>
            </a:pPr>
            <a:r>
              <a:rPr lang="en-US" sz="1800" b="1" i="0" u="none" strike="noStrike" cap="none" dirty="0">
                <a:solidFill>
                  <a:srgbClr val="0B5394"/>
                </a:solidFill>
                <a:latin typeface="Calibri"/>
                <a:ea typeface="Calibri"/>
                <a:cs typeface="Calibri"/>
                <a:sym typeface="Calibri"/>
              </a:rPr>
              <a:t>Sub-variables</a:t>
            </a:r>
            <a:r>
              <a:rPr lang="en-US" sz="1800" b="0" i="0" u="none" strike="noStrike" cap="none" dirty="0">
                <a:solidFill>
                  <a:srgbClr val="0B5394"/>
                </a:solidFill>
                <a:latin typeface="Calibri"/>
                <a:ea typeface="Calibri"/>
                <a:cs typeface="Calibri"/>
                <a:sym typeface="Calibri"/>
              </a:rPr>
              <a:t>: 		</a:t>
            </a:r>
            <a:endParaRPr sz="1800" b="0" i="0" u="none" strike="noStrike" cap="none" dirty="0">
              <a:solidFill>
                <a:srgbClr val="0B5394"/>
              </a:solidFill>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1800"/>
              <a:buFont typeface="Arial"/>
              <a:buNone/>
            </a:pPr>
            <a:r>
              <a:rPr lang="en-US" sz="1800" b="0" i="0" u="none" strike="noStrike" cap="none" dirty="0" err="1" smtClean="0">
                <a:solidFill>
                  <a:srgbClr val="0B5394"/>
                </a:solidFill>
                <a:latin typeface="Calibri"/>
                <a:ea typeface="Calibri"/>
                <a:cs typeface="Calibri"/>
                <a:sym typeface="Calibri"/>
              </a:rPr>
              <a:t>Seagrass</a:t>
            </a:r>
            <a:r>
              <a:rPr lang="en-US" sz="1800" b="0" i="0" u="none" strike="noStrike" cap="none" dirty="0" smtClean="0">
                <a:solidFill>
                  <a:srgbClr val="0B5394"/>
                </a:solidFill>
                <a:latin typeface="Calibri"/>
                <a:ea typeface="Calibri"/>
                <a:cs typeface="Calibri"/>
                <a:sym typeface="Calibri"/>
              </a:rPr>
              <a:t> cover</a:t>
            </a:r>
          </a:p>
          <a:p>
            <a:pPr marL="457200" indent="457200">
              <a:lnSpc>
                <a:spcPct val="115000"/>
              </a:lnSpc>
              <a:buSzPts val="1800"/>
            </a:pPr>
            <a:r>
              <a:rPr lang="en-US" sz="1800" dirty="0">
                <a:solidFill>
                  <a:srgbClr val="0B5394"/>
                </a:solidFill>
                <a:latin typeface="Calibri"/>
                <a:ea typeface="Calibri"/>
                <a:cs typeface="Calibri"/>
                <a:sym typeface="Calibri"/>
              </a:rPr>
              <a:t>Areal extent </a:t>
            </a:r>
            <a:endParaRPr sz="1800" b="0" i="1" u="none" strike="noStrike" cap="none" dirty="0">
              <a:solidFill>
                <a:srgbClr val="0B5394"/>
              </a:solidFill>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1800"/>
              <a:buFont typeface="Arial"/>
              <a:buNone/>
            </a:pPr>
            <a:r>
              <a:rPr lang="en-US" sz="1800" b="0" i="0" u="none" strike="noStrike" cap="none" dirty="0">
                <a:solidFill>
                  <a:srgbClr val="0B5394"/>
                </a:solidFill>
                <a:latin typeface="Calibri"/>
                <a:ea typeface="Calibri"/>
                <a:cs typeface="Calibri"/>
                <a:sym typeface="Calibri"/>
              </a:rPr>
              <a:t>Canopy height </a:t>
            </a:r>
            <a:r>
              <a:rPr lang="en-US" sz="1800" b="0" i="0" u="none" strike="noStrike" cap="none" dirty="0" smtClean="0">
                <a:solidFill>
                  <a:srgbClr val="0B5394"/>
                </a:solidFill>
                <a:latin typeface="Calibri"/>
                <a:ea typeface="Calibri"/>
                <a:cs typeface="Calibri"/>
                <a:sym typeface="Calibri"/>
              </a:rPr>
              <a:t>&amp; density</a:t>
            </a:r>
            <a:endParaRPr sz="1800" b="0" i="1" u="none" strike="noStrike" cap="none" dirty="0">
              <a:solidFill>
                <a:srgbClr val="0B5394"/>
              </a:solidFill>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1800"/>
              <a:buFont typeface="Arial"/>
              <a:buNone/>
            </a:pPr>
            <a:r>
              <a:rPr lang="en-US" sz="1800" b="0" i="0" u="none" strike="noStrike" cap="none" dirty="0" err="1">
                <a:solidFill>
                  <a:srgbClr val="0B5394"/>
                </a:solidFill>
                <a:latin typeface="Calibri"/>
                <a:ea typeface="Calibri"/>
                <a:cs typeface="Calibri"/>
                <a:sym typeface="Calibri"/>
              </a:rPr>
              <a:t>Seagrass</a:t>
            </a:r>
            <a:r>
              <a:rPr lang="en-US" sz="1800" b="0" i="0" u="none" strike="noStrike" cap="none" dirty="0">
                <a:solidFill>
                  <a:srgbClr val="0B5394"/>
                </a:solidFill>
                <a:latin typeface="Calibri"/>
                <a:ea typeface="Calibri"/>
                <a:cs typeface="Calibri"/>
                <a:sym typeface="Calibri"/>
              </a:rPr>
              <a:t> </a:t>
            </a:r>
            <a:r>
              <a:rPr lang="en-US" sz="1800" b="0" i="0" u="none" strike="noStrike" cap="none" dirty="0" smtClean="0">
                <a:solidFill>
                  <a:srgbClr val="0B5394"/>
                </a:solidFill>
                <a:latin typeface="Calibri"/>
                <a:ea typeface="Calibri"/>
                <a:cs typeface="Calibri"/>
                <a:sym typeface="Calibri"/>
              </a:rPr>
              <a:t>composition (diversity) </a:t>
            </a:r>
            <a:endParaRPr sz="1800" b="0" i="1" u="none" strike="noStrike" cap="none" dirty="0">
              <a:solidFill>
                <a:srgbClr val="0B5394"/>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dirty="0">
              <a:solidFill>
                <a:srgbClr val="0B5394"/>
              </a:solidFill>
              <a:latin typeface="Calibri"/>
              <a:ea typeface="Calibri"/>
              <a:cs typeface="Calibri"/>
              <a:sym typeface="Calibri"/>
            </a:endParaRPr>
          </a:p>
        </p:txBody>
      </p:sp>
      <p:sp>
        <p:nvSpPr>
          <p:cNvPr id="117" name="Google Shape;117;p16"/>
          <p:cNvSpPr txBox="1"/>
          <p:nvPr/>
        </p:nvSpPr>
        <p:spPr>
          <a:xfrm>
            <a:off x="7537050" y="2454454"/>
            <a:ext cx="4558500" cy="2811540"/>
          </a:xfrm>
          <a:prstGeom prst="rect">
            <a:avLst/>
          </a:prstGeom>
          <a:noFill/>
          <a:ln>
            <a:noFill/>
          </a:ln>
        </p:spPr>
        <p:txBody>
          <a:bodyPr spcFirstLastPara="1" wrap="square" lIns="91425" tIns="91425" rIns="91425" bIns="91425" anchor="t" anchorCtr="0">
            <a:noAutofit/>
          </a:bodyPr>
          <a:lstStyle/>
          <a:p>
            <a:pPr marL="0" marR="0" lvl="0" indent="457200" algn="l" rtl="0">
              <a:lnSpc>
                <a:spcPct val="115000"/>
              </a:lnSpc>
              <a:spcBef>
                <a:spcPts val="0"/>
              </a:spcBef>
              <a:spcAft>
                <a:spcPts val="0"/>
              </a:spcAft>
              <a:buClr>
                <a:srgbClr val="000000"/>
              </a:buClr>
              <a:buSzPts val="1800"/>
              <a:buFont typeface="Arial"/>
              <a:buNone/>
            </a:pPr>
            <a:endParaRPr sz="1800" b="1" i="0" u="none" strike="noStrike" cap="none">
              <a:solidFill>
                <a:srgbClr val="0B5394"/>
              </a:solidFill>
              <a:latin typeface="Calibri"/>
              <a:ea typeface="Calibri"/>
              <a:cs typeface="Calibri"/>
              <a:sym typeface="Calibri"/>
            </a:endParaRPr>
          </a:p>
          <a:p>
            <a:pPr marL="0" marR="0" lvl="0" indent="457200" algn="l" rtl="0">
              <a:lnSpc>
                <a:spcPct val="115000"/>
              </a:lnSpc>
              <a:spcBef>
                <a:spcPts val="0"/>
              </a:spcBef>
              <a:spcAft>
                <a:spcPts val="0"/>
              </a:spcAft>
              <a:buClr>
                <a:srgbClr val="000000"/>
              </a:buClr>
              <a:buSzPts val="1800"/>
              <a:buFont typeface="Arial"/>
              <a:buNone/>
            </a:pPr>
            <a:r>
              <a:rPr lang="en-US" sz="1800" b="1" i="0" u="none" strike="noStrike" cap="none">
                <a:solidFill>
                  <a:srgbClr val="0B5394"/>
                </a:solidFill>
                <a:latin typeface="Calibri"/>
                <a:ea typeface="Calibri"/>
                <a:cs typeface="Calibri"/>
                <a:sym typeface="Calibri"/>
              </a:rPr>
              <a:t>Complementary variables	</a:t>
            </a:r>
            <a:endParaRPr sz="1800" b="1" i="0" u="none" strike="noStrike" cap="none">
              <a:solidFill>
                <a:srgbClr val="0B5394"/>
              </a:solidFill>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1800"/>
              <a:buFont typeface="Arial"/>
              <a:buNone/>
            </a:pPr>
            <a:r>
              <a:rPr lang="en-US" sz="1800" b="0" i="0" u="none" strike="noStrike" cap="none">
                <a:solidFill>
                  <a:srgbClr val="0B5394"/>
                </a:solidFill>
                <a:latin typeface="Calibri"/>
                <a:ea typeface="Calibri"/>
                <a:cs typeface="Calibri"/>
                <a:sym typeface="Calibri"/>
              </a:rPr>
              <a:t>Seagrass biomass </a:t>
            </a:r>
            <a:endParaRPr sz="1800" b="0" i="0" u="none" strike="noStrike" cap="none">
              <a:solidFill>
                <a:srgbClr val="0B5394"/>
              </a:solidFill>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1800"/>
              <a:buFont typeface="Arial"/>
              <a:buNone/>
            </a:pPr>
            <a:r>
              <a:rPr lang="en-US" sz="1800" b="0" i="0" u="none" strike="noStrike" cap="none">
                <a:solidFill>
                  <a:srgbClr val="0B5394"/>
                </a:solidFill>
                <a:latin typeface="Calibri"/>
                <a:ea typeface="Calibri"/>
                <a:cs typeface="Calibri"/>
                <a:sym typeface="Calibri"/>
              </a:rPr>
              <a:t>Seagrass disease prevalence </a:t>
            </a:r>
            <a:endParaRPr sz="1800" b="0" i="0" u="none" strike="noStrike" cap="none">
              <a:solidFill>
                <a:srgbClr val="0B5394"/>
              </a:solidFill>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1800"/>
              <a:buFont typeface="Arial"/>
              <a:buNone/>
            </a:pPr>
            <a:r>
              <a:rPr lang="en-US" sz="1800" b="0" i="0" u="none" strike="noStrike" cap="none">
                <a:solidFill>
                  <a:srgbClr val="0B5394"/>
                </a:solidFill>
                <a:latin typeface="Calibri"/>
                <a:ea typeface="Calibri"/>
                <a:cs typeface="Calibri"/>
                <a:sym typeface="Calibri"/>
              </a:rPr>
              <a:t>Algal abundance/biomass </a:t>
            </a:r>
            <a:endParaRPr sz="1800" b="0" i="0" u="none" strike="noStrike" cap="none">
              <a:solidFill>
                <a:srgbClr val="0B5394"/>
              </a:solidFill>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1800"/>
              <a:buFont typeface="Arial"/>
              <a:buNone/>
            </a:pPr>
            <a:r>
              <a:rPr lang="en-US" sz="1800" b="0" i="0" u="none" strike="noStrike" cap="none">
                <a:solidFill>
                  <a:srgbClr val="0B5394"/>
                </a:solidFill>
                <a:latin typeface="Calibri"/>
                <a:ea typeface="Calibri"/>
                <a:cs typeface="Calibri"/>
                <a:sym typeface="Calibri"/>
              </a:rPr>
              <a:t>Epifaunal abundance </a:t>
            </a:r>
            <a:endParaRPr sz="1800" b="0" i="0" u="none" strike="noStrike" cap="none">
              <a:solidFill>
                <a:srgbClr val="0B5394"/>
              </a:solidFill>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1800"/>
              <a:buFont typeface="Arial"/>
              <a:buNone/>
            </a:pPr>
            <a:r>
              <a:rPr lang="en-US" sz="1800" b="0" i="0" u="none" strike="noStrike" cap="none">
                <a:solidFill>
                  <a:srgbClr val="0B5394"/>
                </a:solidFill>
                <a:latin typeface="Calibri"/>
                <a:ea typeface="Calibri"/>
                <a:cs typeface="Calibri"/>
                <a:sym typeface="Calibri"/>
              </a:rPr>
              <a:t>Fish abundance &amp; composition </a:t>
            </a:r>
            <a:endParaRPr sz="1800" b="0" i="0" u="none" strike="noStrike" cap="none">
              <a:solidFill>
                <a:srgbClr val="0B5394"/>
              </a:solidFill>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1800"/>
              <a:buFont typeface="Arial"/>
              <a:buNone/>
            </a:pPr>
            <a:r>
              <a:rPr lang="en-US" sz="1800" b="0" i="0" u="none" strike="noStrike" cap="none">
                <a:solidFill>
                  <a:srgbClr val="0B5394"/>
                </a:solidFill>
                <a:latin typeface="Calibri"/>
                <a:ea typeface="Calibri"/>
                <a:cs typeface="Calibri"/>
                <a:sym typeface="Calibri"/>
              </a:rPr>
              <a:t>Invert abundance &amp; composition </a:t>
            </a:r>
            <a:endParaRPr sz="1800" b="0" i="0" u="none" strike="noStrike" cap="none">
              <a:solidFill>
                <a:srgbClr val="0B5394"/>
              </a:solidFill>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1800"/>
              <a:buFont typeface="Arial"/>
              <a:buNone/>
            </a:pPr>
            <a:r>
              <a:rPr lang="en-US" sz="1800" b="0" i="0" u="none" strike="noStrike" cap="none">
                <a:solidFill>
                  <a:srgbClr val="0B5394"/>
                </a:solidFill>
                <a:latin typeface="Calibri"/>
                <a:ea typeface="Calibri"/>
                <a:cs typeface="Calibri"/>
                <a:sym typeface="Calibri"/>
              </a:rPr>
              <a:t>Inorganic macronutrients</a:t>
            </a:r>
            <a:endParaRPr sz="1800" b="0" i="0" u="none" strike="noStrike" cap="none">
              <a:solidFill>
                <a:srgbClr val="0B5394"/>
              </a:solidFill>
              <a:latin typeface="Calibri"/>
              <a:ea typeface="Calibri"/>
              <a:cs typeface="Calibri"/>
              <a:sym typeface="Calibri"/>
            </a:endParaRPr>
          </a:p>
        </p:txBody>
      </p:sp>
      <p:sp>
        <p:nvSpPr>
          <p:cNvPr id="118" name="Google Shape;118;p16"/>
          <p:cNvSpPr txBox="1"/>
          <p:nvPr/>
        </p:nvSpPr>
        <p:spPr>
          <a:xfrm>
            <a:off x="3812615" y="2466564"/>
            <a:ext cx="4558500" cy="2478860"/>
          </a:xfrm>
          <a:prstGeom prst="rect">
            <a:avLst/>
          </a:prstGeom>
          <a:noFill/>
          <a:ln>
            <a:noFill/>
          </a:ln>
        </p:spPr>
        <p:txBody>
          <a:bodyPr spcFirstLastPara="1" wrap="square" lIns="91425" tIns="91425" rIns="91425" bIns="91425" anchor="t" anchorCtr="0">
            <a:noAutofit/>
          </a:bodyPr>
          <a:lstStyle/>
          <a:p>
            <a:pPr marL="0" marR="0" lvl="0" indent="457200" algn="l" rtl="0">
              <a:lnSpc>
                <a:spcPct val="115000"/>
              </a:lnSpc>
              <a:spcBef>
                <a:spcPts val="0"/>
              </a:spcBef>
              <a:spcAft>
                <a:spcPts val="0"/>
              </a:spcAft>
              <a:buClr>
                <a:srgbClr val="000000"/>
              </a:buClr>
              <a:buSzPts val="1800"/>
              <a:buFont typeface="Arial"/>
              <a:buNone/>
            </a:pPr>
            <a:endParaRPr sz="1800" b="1" i="0" u="none" strike="noStrike" cap="none">
              <a:solidFill>
                <a:srgbClr val="0B5394"/>
              </a:solidFill>
              <a:latin typeface="Calibri"/>
              <a:ea typeface="Calibri"/>
              <a:cs typeface="Calibri"/>
              <a:sym typeface="Calibri"/>
            </a:endParaRPr>
          </a:p>
          <a:p>
            <a:pPr marL="0" marR="0" lvl="0" indent="457200" algn="l" rtl="0">
              <a:lnSpc>
                <a:spcPct val="115000"/>
              </a:lnSpc>
              <a:spcBef>
                <a:spcPts val="0"/>
              </a:spcBef>
              <a:spcAft>
                <a:spcPts val="0"/>
              </a:spcAft>
              <a:buClr>
                <a:srgbClr val="000000"/>
              </a:buClr>
              <a:buSzPts val="1800"/>
              <a:buFont typeface="Arial"/>
              <a:buNone/>
            </a:pPr>
            <a:r>
              <a:rPr lang="en-US" sz="1800" b="1" i="0" u="none" strike="noStrike" cap="none">
                <a:solidFill>
                  <a:srgbClr val="0B5394"/>
                </a:solidFill>
                <a:latin typeface="Calibri"/>
                <a:ea typeface="Calibri"/>
                <a:cs typeface="Calibri"/>
                <a:sym typeface="Calibri"/>
              </a:rPr>
              <a:t>Supporting variables:</a:t>
            </a:r>
            <a:r>
              <a:rPr lang="en-US" sz="1800" b="0" i="0" u="none" strike="noStrike" cap="none">
                <a:solidFill>
                  <a:srgbClr val="0B5394"/>
                </a:solidFill>
                <a:latin typeface="Calibri"/>
                <a:ea typeface="Calibri"/>
                <a:cs typeface="Calibri"/>
                <a:sym typeface="Calibri"/>
              </a:rPr>
              <a:t> 	</a:t>
            </a:r>
            <a:endParaRPr sz="1800" b="0" i="0" u="none" strike="noStrike" cap="none">
              <a:solidFill>
                <a:srgbClr val="0B5394"/>
              </a:solidFill>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1800"/>
              <a:buFont typeface="Arial"/>
              <a:buNone/>
            </a:pPr>
            <a:r>
              <a:rPr lang="en-US" sz="1800" b="0" i="0" u="none" strike="noStrike" cap="none">
                <a:solidFill>
                  <a:srgbClr val="0B5394"/>
                </a:solidFill>
                <a:latin typeface="Calibri"/>
                <a:ea typeface="Calibri"/>
                <a:cs typeface="Calibri"/>
                <a:sym typeface="Calibri"/>
              </a:rPr>
              <a:t>Water clarity / turbidity </a:t>
            </a:r>
            <a:endParaRPr sz="1800" b="0" i="0" u="none" strike="noStrike" cap="none">
              <a:solidFill>
                <a:srgbClr val="0B5394"/>
              </a:solidFill>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1800"/>
              <a:buFont typeface="Arial"/>
              <a:buNone/>
            </a:pPr>
            <a:r>
              <a:rPr lang="en-US" sz="1800" b="0" i="0" u="none" strike="noStrike" cap="none">
                <a:solidFill>
                  <a:srgbClr val="0B5394"/>
                </a:solidFill>
                <a:latin typeface="Calibri"/>
                <a:ea typeface="Calibri"/>
                <a:cs typeface="Calibri"/>
                <a:sym typeface="Calibri"/>
              </a:rPr>
              <a:t>Temperature </a:t>
            </a:r>
            <a:endParaRPr sz="1800" b="0" i="0" u="none" strike="noStrike" cap="none">
              <a:solidFill>
                <a:srgbClr val="0B5394"/>
              </a:solidFill>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1800"/>
              <a:buFont typeface="Arial"/>
              <a:buNone/>
            </a:pPr>
            <a:r>
              <a:rPr lang="en-US" sz="1800" b="0" i="0" u="none" strike="noStrike" cap="none">
                <a:solidFill>
                  <a:srgbClr val="0B5394"/>
                </a:solidFill>
                <a:latin typeface="Calibri"/>
                <a:ea typeface="Calibri"/>
                <a:cs typeface="Calibri"/>
                <a:sym typeface="Calibri"/>
              </a:rPr>
              <a:t>Salinity </a:t>
            </a:r>
            <a:endParaRPr sz="1800" b="0" i="0" u="none" strike="noStrike" cap="none">
              <a:solidFill>
                <a:srgbClr val="0B5394"/>
              </a:solidFill>
              <a:latin typeface="Calibri"/>
              <a:ea typeface="Calibri"/>
              <a:cs typeface="Calibri"/>
              <a:sym typeface="Calibri"/>
            </a:endParaRPr>
          </a:p>
          <a:p>
            <a:pPr marL="457200" marR="0" lvl="0" indent="457200" algn="l" rtl="0">
              <a:lnSpc>
                <a:spcPct val="115000"/>
              </a:lnSpc>
              <a:spcBef>
                <a:spcPts val="0"/>
              </a:spcBef>
              <a:spcAft>
                <a:spcPts val="0"/>
              </a:spcAft>
              <a:buClr>
                <a:srgbClr val="000000"/>
              </a:buClr>
              <a:buSzPts val="1800"/>
              <a:buFont typeface="Arial"/>
              <a:buNone/>
            </a:pPr>
            <a:r>
              <a:rPr lang="en-US" sz="1800" b="0" i="0" u="none" strike="noStrike" cap="none">
                <a:solidFill>
                  <a:srgbClr val="0B5394"/>
                </a:solidFill>
                <a:latin typeface="Calibri"/>
                <a:ea typeface="Calibri"/>
                <a:cs typeface="Calibri"/>
                <a:sym typeface="Calibri"/>
              </a:rPr>
              <a:t>Epiphytic algae and fouling load </a:t>
            </a:r>
            <a:endParaRPr sz="1800" b="0" i="0" u="none" strike="noStrike" cap="none">
              <a:solidFill>
                <a:srgbClr val="0B5394"/>
              </a:solidFill>
              <a:latin typeface="Calibri"/>
              <a:ea typeface="Calibri"/>
              <a:cs typeface="Calibri"/>
              <a:sym typeface="Calibri"/>
            </a:endParaRPr>
          </a:p>
        </p:txBody>
      </p:sp>
      <p:pic>
        <p:nvPicPr>
          <p:cNvPr id="119" name="Google Shape;119;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55234" y="6452287"/>
            <a:ext cx="980440" cy="2086043"/>
          </a:xfrm>
          <a:prstGeom prst="rect">
            <a:avLst/>
          </a:prstGeom>
          <a:noFill/>
          <a:ln>
            <a:noFill/>
          </a:ln>
        </p:spPr>
      </p:pic>
      <p:pic>
        <p:nvPicPr>
          <p:cNvPr id="120" name="Google Shape;120;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671280" y="5984857"/>
            <a:ext cx="980440" cy="2086043"/>
          </a:xfrm>
          <a:prstGeom prst="rect">
            <a:avLst/>
          </a:prstGeom>
          <a:noFill/>
          <a:ln>
            <a:noFill/>
          </a:ln>
        </p:spPr>
      </p:pic>
      <p:pic>
        <p:nvPicPr>
          <p:cNvPr id="121" name="Google Shape;121;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528965" y="6038299"/>
            <a:ext cx="980440" cy="2086043"/>
          </a:xfrm>
          <a:prstGeom prst="rect">
            <a:avLst/>
          </a:prstGeom>
          <a:noFill/>
          <a:ln>
            <a:noFill/>
          </a:ln>
        </p:spPr>
      </p:pic>
      <p:pic>
        <p:nvPicPr>
          <p:cNvPr id="122" name="Google Shape;122;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62138" y="5917250"/>
            <a:ext cx="980440" cy="2086043"/>
          </a:xfrm>
          <a:prstGeom prst="rect">
            <a:avLst/>
          </a:prstGeom>
          <a:noFill/>
          <a:ln>
            <a:noFill/>
          </a:ln>
        </p:spPr>
      </p:pic>
      <p:pic>
        <p:nvPicPr>
          <p:cNvPr id="123" name="Google Shape;123;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342578" y="6222142"/>
            <a:ext cx="980440" cy="2086043"/>
          </a:xfrm>
          <a:prstGeom prst="rect">
            <a:avLst/>
          </a:prstGeom>
          <a:noFill/>
          <a:ln>
            <a:noFill/>
          </a:ln>
        </p:spPr>
      </p:pic>
      <p:pic>
        <p:nvPicPr>
          <p:cNvPr id="124" name="Google Shape;124;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96089" y="6038299"/>
            <a:ext cx="980440" cy="2086043"/>
          </a:xfrm>
          <a:prstGeom prst="rect">
            <a:avLst/>
          </a:prstGeom>
          <a:noFill/>
          <a:ln>
            <a:noFill/>
          </a:ln>
        </p:spPr>
      </p:pic>
      <p:pic>
        <p:nvPicPr>
          <p:cNvPr id="125" name="Google Shape;125;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398120" y="6074650"/>
            <a:ext cx="980440" cy="2086043"/>
          </a:xfrm>
          <a:prstGeom prst="rect">
            <a:avLst/>
          </a:prstGeom>
          <a:noFill/>
          <a:ln>
            <a:noFill/>
          </a:ln>
        </p:spPr>
      </p:pic>
      <p:pic>
        <p:nvPicPr>
          <p:cNvPr id="126" name="Google Shape;126;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8172" y="6130221"/>
            <a:ext cx="980440" cy="2086043"/>
          </a:xfrm>
          <a:prstGeom prst="rect">
            <a:avLst/>
          </a:prstGeom>
          <a:noFill/>
          <a:ln>
            <a:noFill/>
          </a:ln>
        </p:spPr>
      </p:pic>
      <p:pic>
        <p:nvPicPr>
          <p:cNvPr id="127" name="Google Shape;127;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091465" y="6412275"/>
            <a:ext cx="980440" cy="2086043"/>
          </a:xfrm>
          <a:prstGeom prst="rect">
            <a:avLst/>
          </a:prstGeom>
          <a:noFill/>
          <a:ln>
            <a:noFill/>
          </a:ln>
        </p:spPr>
      </p:pic>
      <p:pic>
        <p:nvPicPr>
          <p:cNvPr id="128" name="Google Shape;128;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307511" y="5944845"/>
            <a:ext cx="980440" cy="2086043"/>
          </a:xfrm>
          <a:prstGeom prst="rect">
            <a:avLst/>
          </a:prstGeom>
          <a:noFill/>
          <a:ln>
            <a:noFill/>
          </a:ln>
        </p:spPr>
      </p:pic>
      <p:pic>
        <p:nvPicPr>
          <p:cNvPr id="129" name="Google Shape;129;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165196" y="5998287"/>
            <a:ext cx="980440" cy="2086043"/>
          </a:xfrm>
          <a:prstGeom prst="rect">
            <a:avLst/>
          </a:prstGeom>
          <a:noFill/>
          <a:ln>
            <a:noFill/>
          </a:ln>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771"/>
    </mc:Choice>
    <mc:Fallback xmlns="">
      <p:transition xmlns:p14="http://schemas.microsoft.com/office/powerpoint/2010/main" spd="slow" advTm="4777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6"/>
          <p:cNvSpPr txBox="1"/>
          <p:nvPr/>
        </p:nvSpPr>
        <p:spPr>
          <a:xfrm>
            <a:off x="534367" y="295167"/>
            <a:ext cx="10949200" cy="769600"/>
          </a:xfrm>
          <a:prstGeom prst="rect">
            <a:avLst/>
          </a:prstGeom>
          <a:noFill/>
          <a:ln>
            <a:noFill/>
          </a:ln>
        </p:spPr>
        <p:txBody>
          <a:bodyPr spcFirstLastPara="1" wrap="square" lIns="91431" tIns="45699" rIns="91431" bIns="45699" anchor="t" anchorCtr="0">
            <a:noAutofit/>
          </a:bodyPr>
          <a:lstStyle/>
          <a:p>
            <a:pPr>
              <a:buSzPts val="3300"/>
            </a:pPr>
            <a:r>
              <a:rPr lang="en" sz="4000" b="1">
                <a:solidFill>
                  <a:srgbClr val="385623"/>
                </a:solidFill>
                <a:latin typeface="Helvetica Neue"/>
                <a:ea typeface="Helvetica Neue"/>
                <a:cs typeface="Helvetica Neue"/>
                <a:sym typeface="Helvetica Neue"/>
              </a:rPr>
              <a:t>Seagrass EOVs</a:t>
            </a:r>
            <a:endParaRPr sz="4000" b="1">
              <a:solidFill>
                <a:srgbClr val="385623"/>
              </a:solidFill>
              <a:latin typeface="Helvetica Neue"/>
              <a:ea typeface="Helvetica Neue"/>
              <a:cs typeface="Helvetica Neue"/>
              <a:sym typeface="Helvetica Neue"/>
            </a:endParaRPr>
          </a:p>
        </p:txBody>
      </p:sp>
      <p:sp>
        <p:nvSpPr>
          <p:cNvPr id="514" name="Google Shape;514;p56"/>
          <p:cNvSpPr/>
          <p:nvPr/>
        </p:nvSpPr>
        <p:spPr>
          <a:xfrm>
            <a:off x="7821100" y="1589251"/>
            <a:ext cx="2580400" cy="582400"/>
          </a:xfrm>
          <a:prstGeom prst="rect">
            <a:avLst/>
          </a:prstGeom>
          <a:solidFill>
            <a:schemeClr val="accent1"/>
          </a:solidFill>
          <a:ln w="12700" cap="flat" cmpd="sng">
            <a:solidFill>
              <a:srgbClr val="31538F"/>
            </a:solidFill>
            <a:prstDash val="solid"/>
            <a:miter lim="8000"/>
            <a:headEnd type="none" w="sm" len="sm"/>
            <a:tailEnd type="none" w="sm" len="sm"/>
          </a:ln>
        </p:spPr>
        <p:txBody>
          <a:bodyPr spcFirstLastPara="1" wrap="square" lIns="91431" tIns="91431" rIns="91431" bIns="91431" anchor="ctr" anchorCtr="0">
            <a:noAutofit/>
          </a:bodyPr>
          <a:lstStyle/>
          <a:p>
            <a:pPr algn="ctr">
              <a:buSzPts val="1400"/>
            </a:pPr>
            <a:r>
              <a:rPr lang="en" sz="1900">
                <a:solidFill>
                  <a:schemeClr val="lt1"/>
                </a:solidFill>
                <a:latin typeface="Calibri"/>
                <a:ea typeface="Calibri"/>
                <a:cs typeface="Calibri"/>
                <a:sym typeface="Calibri"/>
              </a:rPr>
              <a:t>Global</a:t>
            </a:r>
            <a:endParaRPr sz="1900">
              <a:solidFill>
                <a:schemeClr val="lt1"/>
              </a:solidFill>
              <a:latin typeface="Calibri"/>
              <a:ea typeface="Calibri"/>
              <a:cs typeface="Calibri"/>
              <a:sym typeface="Calibri"/>
            </a:endParaRPr>
          </a:p>
        </p:txBody>
      </p:sp>
      <p:sp>
        <p:nvSpPr>
          <p:cNvPr id="515" name="Google Shape;515;p56"/>
          <p:cNvSpPr/>
          <p:nvPr/>
        </p:nvSpPr>
        <p:spPr>
          <a:xfrm>
            <a:off x="5205625" y="1589251"/>
            <a:ext cx="2482400" cy="582400"/>
          </a:xfrm>
          <a:prstGeom prst="rect">
            <a:avLst/>
          </a:prstGeom>
          <a:solidFill>
            <a:srgbClr val="E69138"/>
          </a:solidFill>
          <a:ln w="12700" cap="flat" cmpd="sng">
            <a:solidFill>
              <a:srgbClr val="31538F"/>
            </a:solidFill>
            <a:prstDash val="solid"/>
            <a:miter lim="8000"/>
            <a:headEnd type="none" w="sm" len="sm"/>
            <a:tailEnd type="none" w="sm" len="sm"/>
          </a:ln>
        </p:spPr>
        <p:txBody>
          <a:bodyPr spcFirstLastPara="1" wrap="square" lIns="91431" tIns="91431" rIns="91431" bIns="91431" anchor="ctr" anchorCtr="0">
            <a:noAutofit/>
          </a:bodyPr>
          <a:lstStyle/>
          <a:p>
            <a:pPr algn="ctr">
              <a:buSzPts val="1400"/>
            </a:pPr>
            <a:r>
              <a:rPr lang="en" sz="1900">
                <a:solidFill>
                  <a:schemeClr val="lt1"/>
                </a:solidFill>
                <a:latin typeface="Calibri"/>
                <a:ea typeface="Calibri"/>
                <a:cs typeface="Calibri"/>
                <a:sym typeface="Calibri"/>
              </a:rPr>
              <a:t>Regional</a:t>
            </a:r>
            <a:endParaRPr sz="1900">
              <a:solidFill>
                <a:schemeClr val="lt1"/>
              </a:solidFill>
              <a:latin typeface="Calibri"/>
              <a:ea typeface="Calibri"/>
              <a:cs typeface="Calibri"/>
              <a:sym typeface="Calibri"/>
            </a:endParaRPr>
          </a:p>
        </p:txBody>
      </p:sp>
      <p:sp>
        <p:nvSpPr>
          <p:cNvPr id="516" name="Google Shape;516;p56"/>
          <p:cNvSpPr/>
          <p:nvPr/>
        </p:nvSpPr>
        <p:spPr>
          <a:xfrm>
            <a:off x="2590151" y="1589251"/>
            <a:ext cx="2482400" cy="582400"/>
          </a:xfrm>
          <a:prstGeom prst="rect">
            <a:avLst/>
          </a:prstGeom>
          <a:solidFill>
            <a:srgbClr val="CC0000"/>
          </a:solidFill>
          <a:ln w="12700" cap="flat" cmpd="sng">
            <a:solidFill>
              <a:srgbClr val="31538F"/>
            </a:solidFill>
            <a:prstDash val="solid"/>
            <a:miter lim="8000"/>
            <a:headEnd type="none" w="sm" len="sm"/>
            <a:tailEnd type="none" w="sm" len="sm"/>
          </a:ln>
        </p:spPr>
        <p:txBody>
          <a:bodyPr spcFirstLastPara="1" wrap="square" lIns="91431" tIns="91431" rIns="91431" bIns="91431" anchor="ctr" anchorCtr="0">
            <a:noAutofit/>
          </a:bodyPr>
          <a:lstStyle/>
          <a:p>
            <a:pPr algn="ctr">
              <a:buSzPts val="1400"/>
            </a:pPr>
            <a:r>
              <a:rPr lang="en" sz="1900">
                <a:solidFill>
                  <a:schemeClr val="lt1"/>
                </a:solidFill>
                <a:latin typeface="Calibri"/>
                <a:ea typeface="Calibri"/>
                <a:cs typeface="Calibri"/>
                <a:sym typeface="Calibri"/>
              </a:rPr>
              <a:t>Local</a:t>
            </a:r>
            <a:endParaRPr sz="1900">
              <a:solidFill>
                <a:schemeClr val="lt1"/>
              </a:solidFill>
              <a:latin typeface="Calibri"/>
              <a:ea typeface="Calibri"/>
              <a:cs typeface="Calibri"/>
              <a:sym typeface="Calibri"/>
            </a:endParaRPr>
          </a:p>
        </p:txBody>
      </p:sp>
      <p:pic>
        <p:nvPicPr>
          <p:cNvPr id="517" name="Google Shape;517;p56"/>
          <p:cNvPicPr preferRelativeResize="0"/>
          <p:nvPr/>
        </p:nvPicPr>
        <p:blipFill rotWithShape="1">
          <a:blip r:embed="rId5">
            <a:alphaModFix/>
          </a:blip>
          <a:srcRect/>
          <a:stretch/>
        </p:blipFill>
        <p:spPr>
          <a:xfrm>
            <a:off x="630733" y="1200000"/>
            <a:ext cx="1705600" cy="1992067"/>
          </a:xfrm>
          <a:prstGeom prst="rect">
            <a:avLst/>
          </a:prstGeom>
          <a:noFill/>
          <a:ln>
            <a:noFill/>
          </a:ln>
        </p:spPr>
      </p:pic>
      <p:sp>
        <p:nvSpPr>
          <p:cNvPr id="518" name="Google Shape;518;p56"/>
          <p:cNvSpPr txBox="1"/>
          <p:nvPr/>
        </p:nvSpPr>
        <p:spPr>
          <a:xfrm>
            <a:off x="7744900" y="2469851"/>
            <a:ext cx="2842800" cy="1242800"/>
          </a:xfrm>
          <a:prstGeom prst="rect">
            <a:avLst/>
          </a:prstGeom>
          <a:noFill/>
          <a:ln>
            <a:noFill/>
          </a:ln>
        </p:spPr>
        <p:txBody>
          <a:bodyPr spcFirstLastPara="1" wrap="square" lIns="91431" tIns="91431" rIns="91431" bIns="91431" anchor="t" anchorCtr="0">
            <a:noAutofit/>
          </a:bodyPr>
          <a:lstStyle/>
          <a:p>
            <a:pPr marL="457189" indent="-338658">
              <a:buSzPts val="1400"/>
              <a:buFont typeface="Calibri"/>
              <a:buChar char="●"/>
            </a:pPr>
            <a:r>
              <a:rPr lang="en" sz="1900">
                <a:latin typeface="Calibri"/>
                <a:ea typeface="Calibri"/>
                <a:cs typeface="Calibri"/>
                <a:sym typeface="Calibri"/>
              </a:rPr>
              <a:t>Seagrass cover</a:t>
            </a:r>
            <a:endParaRPr sz="1900">
              <a:latin typeface="Calibri"/>
              <a:ea typeface="Calibri"/>
              <a:cs typeface="Calibri"/>
              <a:sym typeface="Calibri"/>
            </a:endParaRPr>
          </a:p>
          <a:p>
            <a:pPr marL="457189">
              <a:buSzPts val="1400"/>
            </a:pPr>
            <a:endParaRPr sz="1900">
              <a:latin typeface="Calibri"/>
              <a:ea typeface="Calibri"/>
              <a:cs typeface="Calibri"/>
              <a:sym typeface="Calibri"/>
            </a:endParaRPr>
          </a:p>
          <a:p>
            <a:pPr marL="457189" indent="-338658">
              <a:buSzPts val="1400"/>
              <a:buFont typeface="Calibri"/>
              <a:buChar char="●"/>
            </a:pPr>
            <a:r>
              <a:rPr lang="en" sz="1900">
                <a:latin typeface="Calibri"/>
                <a:ea typeface="Calibri"/>
                <a:cs typeface="Calibri"/>
                <a:sym typeface="Calibri"/>
              </a:rPr>
              <a:t>Seagrass composition</a:t>
            </a:r>
            <a:endParaRPr sz="1900">
              <a:latin typeface="Calibri"/>
              <a:ea typeface="Calibri"/>
              <a:cs typeface="Calibri"/>
              <a:sym typeface="Calibri"/>
            </a:endParaRPr>
          </a:p>
        </p:txBody>
      </p:sp>
      <p:pic>
        <p:nvPicPr>
          <p:cNvPr id="519" name="Google Shape;519;p56" descr="MarineGEO1.png"/>
          <p:cNvPicPr preferRelativeResize="0"/>
          <p:nvPr/>
        </p:nvPicPr>
        <p:blipFill rotWithShape="1">
          <a:blip r:embed="rId6">
            <a:alphaModFix/>
          </a:blip>
          <a:srcRect/>
          <a:stretch/>
        </p:blipFill>
        <p:spPr>
          <a:xfrm>
            <a:off x="7988333" y="3923182"/>
            <a:ext cx="2842800" cy="1149304"/>
          </a:xfrm>
          <a:prstGeom prst="rect">
            <a:avLst/>
          </a:prstGeom>
          <a:noFill/>
          <a:ln>
            <a:noFill/>
          </a:ln>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68957062"/>
      </p:ext>
    </p:extLst>
  </p:cSld>
  <p:clrMapOvr>
    <a:masterClrMapping/>
  </p:clrMapOvr>
  <mc:AlternateContent xmlns:mc="http://schemas.openxmlformats.org/markup-compatibility/2006" xmlns:p14="http://schemas.microsoft.com/office/powerpoint/2010/main">
    <mc:Choice Requires="p14">
      <p:transition spd="slow" p14:dur="2000" advTm="18924"/>
    </mc:Choice>
    <mc:Fallback xmlns="">
      <p:transition xmlns:p14="http://schemas.microsoft.com/office/powerpoint/2010/main" spd="slow" advTm="1892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57"/>
          <p:cNvSpPr txBox="1"/>
          <p:nvPr/>
        </p:nvSpPr>
        <p:spPr>
          <a:xfrm>
            <a:off x="534367" y="295167"/>
            <a:ext cx="10949200" cy="769600"/>
          </a:xfrm>
          <a:prstGeom prst="rect">
            <a:avLst/>
          </a:prstGeom>
          <a:noFill/>
          <a:ln>
            <a:noFill/>
          </a:ln>
        </p:spPr>
        <p:txBody>
          <a:bodyPr spcFirstLastPara="1" wrap="square" lIns="91431" tIns="45699" rIns="91431" bIns="45699" anchor="t" anchorCtr="0">
            <a:noAutofit/>
          </a:bodyPr>
          <a:lstStyle/>
          <a:p>
            <a:pPr>
              <a:buSzPts val="3300"/>
            </a:pPr>
            <a:r>
              <a:rPr lang="en" sz="4000" b="1">
                <a:solidFill>
                  <a:srgbClr val="385623"/>
                </a:solidFill>
                <a:latin typeface="Helvetica Neue"/>
                <a:ea typeface="Helvetica Neue"/>
                <a:cs typeface="Helvetica Neue"/>
                <a:sym typeface="Helvetica Neue"/>
              </a:rPr>
              <a:t>Seagrass EOVs</a:t>
            </a:r>
            <a:endParaRPr sz="4000" b="1">
              <a:solidFill>
                <a:srgbClr val="385623"/>
              </a:solidFill>
              <a:latin typeface="Helvetica Neue"/>
              <a:ea typeface="Helvetica Neue"/>
              <a:cs typeface="Helvetica Neue"/>
              <a:sym typeface="Helvetica Neue"/>
            </a:endParaRPr>
          </a:p>
        </p:txBody>
      </p:sp>
      <p:sp>
        <p:nvSpPr>
          <p:cNvPr id="535" name="Google Shape;535;p57"/>
          <p:cNvSpPr/>
          <p:nvPr/>
        </p:nvSpPr>
        <p:spPr>
          <a:xfrm>
            <a:off x="7821100" y="1589251"/>
            <a:ext cx="2580400" cy="582400"/>
          </a:xfrm>
          <a:prstGeom prst="rect">
            <a:avLst/>
          </a:prstGeom>
          <a:solidFill>
            <a:schemeClr val="accent1"/>
          </a:solidFill>
          <a:ln w="12700" cap="flat" cmpd="sng">
            <a:solidFill>
              <a:srgbClr val="31538F"/>
            </a:solidFill>
            <a:prstDash val="solid"/>
            <a:miter lim="8000"/>
            <a:headEnd type="none" w="sm" len="sm"/>
            <a:tailEnd type="none" w="sm" len="sm"/>
          </a:ln>
        </p:spPr>
        <p:txBody>
          <a:bodyPr spcFirstLastPara="1" wrap="square" lIns="91431" tIns="91431" rIns="91431" bIns="91431" anchor="ctr" anchorCtr="0">
            <a:noAutofit/>
          </a:bodyPr>
          <a:lstStyle/>
          <a:p>
            <a:pPr algn="ctr">
              <a:buSzPts val="1400"/>
            </a:pPr>
            <a:r>
              <a:rPr lang="en" sz="1900">
                <a:solidFill>
                  <a:schemeClr val="lt1"/>
                </a:solidFill>
                <a:latin typeface="Calibri"/>
                <a:ea typeface="Calibri"/>
                <a:cs typeface="Calibri"/>
                <a:sym typeface="Calibri"/>
              </a:rPr>
              <a:t>Global</a:t>
            </a:r>
            <a:endParaRPr sz="1900">
              <a:solidFill>
                <a:schemeClr val="lt1"/>
              </a:solidFill>
              <a:latin typeface="Calibri"/>
              <a:ea typeface="Calibri"/>
              <a:cs typeface="Calibri"/>
              <a:sym typeface="Calibri"/>
            </a:endParaRPr>
          </a:p>
        </p:txBody>
      </p:sp>
      <p:sp>
        <p:nvSpPr>
          <p:cNvPr id="536" name="Google Shape;536;p57"/>
          <p:cNvSpPr/>
          <p:nvPr/>
        </p:nvSpPr>
        <p:spPr>
          <a:xfrm>
            <a:off x="5205625" y="1589251"/>
            <a:ext cx="2482400" cy="582400"/>
          </a:xfrm>
          <a:prstGeom prst="rect">
            <a:avLst/>
          </a:prstGeom>
          <a:solidFill>
            <a:srgbClr val="E69138"/>
          </a:solidFill>
          <a:ln w="12700" cap="flat" cmpd="sng">
            <a:solidFill>
              <a:srgbClr val="31538F"/>
            </a:solidFill>
            <a:prstDash val="solid"/>
            <a:miter lim="8000"/>
            <a:headEnd type="none" w="sm" len="sm"/>
            <a:tailEnd type="none" w="sm" len="sm"/>
          </a:ln>
        </p:spPr>
        <p:txBody>
          <a:bodyPr spcFirstLastPara="1" wrap="square" lIns="91431" tIns="91431" rIns="91431" bIns="91431" anchor="ctr" anchorCtr="0">
            <a:noAutofit/>
          </a:bodyPr>
          <a:lstStyle/>
          <a:p>
            <a:pPr algn="ctr">
              <a:buSzPts val="1400"/>
            </a:pPr>
            <a:r>
              <a:rPr lang="en" sz="1900">
                <a:solidFill>
                  <a:schemeClr val="lt1"/>
                </a:solidFill>
                <a:latin typeface="Calibri"/>
                <a:ea typeface="Calibri"/>
                <a:cs typeface="Calibri"/>
                <a:sym typeface="Calibri"/>
              </a:rPr>
              <a:t>Regional</a:t>
            </a:r>
            <a:endParaRPr sz="1900">
              <a:solidFill>
                <a:schemeClr val="lt1"/>
              </a:solidFill>
              <a:latin typeface="Calibri"/>
              <a:ea typeface="Calibri"/>
              <a:cs typeface="Calibri"/>
              <a:sym typeface="Calibri"/>
            </a:endParaRPr>
          </a:p>
        </p:txBody>
      </p:sp>
      <p:sp>
        <p:nvSpPr>
          <p:cNvPr id="537" name="Google Shape;537;p57"/>
          <p:cNvSpPr/>
          <p:nvPr/>
        </p:nvSpPr>
        <p:spPr>
          <a:xfrm>
            <a:off x="2590151" y="1589251"/>
            <a:ext cx="2482400" cy="582400"/>
          </a:xfrm>
          <a:prstGeom prst="rect">
            <a:avLst/>
          </a:prstGeom>
          <a:solidFill>
            <a:srgbClr val="CC0000"/>
          </a:solidFill>
          <a:ln w="12700" cap="flat" cmpd="sng">
            <a:solidFill>
              <a:srgbClr val="31538F"/>
            </a:solidFill>
            <a:prstDash val="solid"/>
            <a:miter lim="8000"/>
            <a:headEnd type="none" w="sm" len="sm"/>
            <a:tailEnd type="none" w="sm" len="sm"/>
          </a:ln>
        </p:spPr>
        <p:txBody>
          <a:bodyPr spcFirstLastPara="1" wrap="square" lIns="91431" tIns="91431" rIns="91431" bIns="91431" anchor="ctr" anchorCtr="0">
            <a:noAutofit/>
          </a:bodyPr>
          <a:lstStyle/>
          <a:p>
            <a:pPr algn="ctr">
              <a:buSzPts val="1400"/>
            </a:pPr>
            <a:r>
              <a:rPr lang="en" sz="1900">
                <a:solidFill>
                  <a:schemeClr val="lt1"/>
                </a:solidFill>
                <a:latin typeface="Calibri"/>
                <a:ea typeface="Calibri"/>
                <a:cs typeface="Calibri"/>
                <a:sym typeface="Calibri"/>
              </a:rPr>
              <a:t>Local</a:t>
            </a:r>
            <a:endParaRPr sz="1900">
              <a:solidFill>
                <a:schemeClr val="lt1"/>
              </a:solidFill>
              <a:latin typeface="Calibri"/>
              <a:ea typeface="Calibri"/>
              <a:cs typeface="Calibri"/>
              <a:sym typeface="Calibri"/>
            </a:endParaRPr>
          </a:p>
        </p:txBody>
      </p:sp>
      <p:pic>
        <p:nvPicPr>
          <p:cNvPr id="538" name="Google Shape;538;p57"/>
          <p:cNvPicPr preferRelativeResize="0"/>
          <p:nvPr/>
        </p:nvPicPr>
        <p:blipFill rotWithShape="1">
          <a:blip r:embed="rId5">
            <a:alphaModFix/>
          </a:blip>
          <a:srcRect/>
          <a:stretch/>
        </p:blipFill>
        <p:spPr>
          <a:xfrm>
            <a:off x="630733" y="1200000"/>
            <a:ext cx="1705600" cy="1992067"/>
          </a:xfrm>
          <a:prstGeom prst="rect">
            <a:avLst/>
          </a:prstGeom>
          <a:noFill/>
          <a:ln>
            <a:noFill/>
          </a:ln>
        </p:spPr>
      </p:pic>
      <p:sp>
        <p:nvSpPr>
          <p:cNvPr id="539" name="Google Shape;539;p57"/>
          <p:cNvSpPr txBox="1"/>
          <p:nvPr/>
        </p:nvSpPr>
        <p:spPr>
          <a:xfrm>
            <a:off x="7744900" y="2469851"/>
            <a:ext cx="2842800" cy="1242800"/>
          </a:xfrm>
          <a:prstGeom prst="rect">
            <a:avLst/>
          </a:prstGeom>
          <a:noFill/>
          <a:ln>
            <a:noFill/>
          </a:ln>
        </p:spPr>
        <p:txBody>
          <a:bodyPr spcFirstLastPara="1" wrap="square" lIns="91431" tIns="91431" rIns="91431" bIns="91431" anchor="t" anchorCtr="0">
            <a:noAutofit/>
          </a:bodyPr>
          <a:lstStyle/>
          <a:p>
            <a:pPr marL="457189" indent="-338658">
              <a:buSzPts val="1400"/>
              <a:buFont typeface="Calibri"/>
              <a:buChar char="●"/>
            </a:pPr>
            <a:r>
              <a:rPr lang="en" sz="1900" dirty="0">
                <a:latin typeface="Calibri"/>
                <a:ea typeface="Calibri"/>
                <a:cs typeface="Calibri"/>
                <a:sym typeface="Calibri"/>
              </a:rPr>
              <a:t>Seagrass </a:t>
            </a:r>
            <a:r>
              <a:rPr lang="en" sz="1900" dirty="0" smtClean="0">
                <a:latin typeface="Calibri"/>
                <a:ea typeface="Calibri"/>
                <a:cs typeface="Calibri"/>
                <a:sym typeface="Calibri"/>
              </a:rPr>
              <a:t>cover</a:t>
            </a:r>
            <a:r>
              <a:rPr lang="en-CA" sz="1900" dirty="0" smtClean="0">
                <a:latin typeface="Calibri"/>
                <a:ea typeface="Calibri"/>
                <a:cs typeface="Calibri"/>
                <a:sym typeface="Calibri"/>
              </a:rPr>
              <a:t>/extent</a:t>
            </a:r>
            <a:endParaRPr sz="1900" dirty="0">
              <a:latin typeface="Calibri"/>
              <a:ea typeface="Calibri"/>
              <a:cs typeface="Calibri"/>
              <a:sym typeface="Calibri"/>
            </a:endParaRPr>
          </a:p>
          <a:p>
            <a:pPr marL="457189">
              <a:buSzPts val="1400"/>
            </a:pPr>
            <a:endParaRPr sz="1900" dirty="0">
              <a:latin typeface="Calibri"/>
              <a:ea typeface="Calibri"/>
              <a:cs typeface="Calibri"/>
              <a:sym typeface="Calibri"/>
            </a:endParaRPr>
          </a:p>
          <a:p>
            <a:pPr marL="457189" indent="-338658">
              <a:buSzPts val="1400"/>
              <a:buFont typeface="Calibri"/>
              <a:buChar char="●"/>
            </a:pPr>
            <a:r>
              <a:rPr lang="en" sz="1900" dirty="0">
                <a:latin typeface="Calibri"/>
                <a:ea typeface="Calibri"/>
                <a:cs typeface="Calibri"/>
                <a:sym typeface="Calibri"/>
              </a:rPr>
              <a:t>Seagrass composition</a:t>
            </a:r>
            <a:endParaRPr sz="1900" dirty="0">
              <a:latin typeface="Calibri"/>
              <a:ea typeface="Calibri"/>
              <a:cs typeface="Calibri"/>
              <a:sym typeface="Calibri"/>
            </a:endParaRPr>
          </a:p>
        </p:txBody>
      </p:sp>
      <p:sp>
        <p:nvSpPr>
          <p:cNvPr id="540" name="Google Shape;540;p57"/>
          <p:cNvSpPr txBox="1"/>
          <p:nvPr/>
        </p:nvSpPr>
        <p:spPr>
          <a:xfrm>
            <a:off x="2406625" y="2368251"/>
            <a:ext cx="2842800" cy="1242800"/>
          </a:xfrm>
          <a:prstGeom prst="rect">
            <a:avLst/>
          </a:prstGeom>
          <a:noFill/>
          <a:ln>
            <a:noFill/>
          </a:ln>
        </p:spPr>
        <p:txBody>
          <a:bodyPr spcFirstLastPara="1" wrap="square" lIns="91431" tIns="91431" rIns="91431" bIns="91431" anchor="t" anchorCtr="0">
            <a:noAutofit/>
          </a:bodyPr>
          <a:lstStyle/>
          <a:p>
            <a:pPr marL="457189" indent="-338658">
              <a:buClr>
                <a:srgbClr val="666666"/>
              </a:buClr>
              <a:buSzPts val="1400"/>
              <a:buFont typeface="Calibri"/>
              <a:buChar char="●"/>
            </a:pPr>
            <a:r>
              <a:rPr lang="en" sz="1900" dirty="0">
                <a:solidFill>
                  <a:srgbClr val="666666"/>
                </a:solidFill>
                <a:latin typeface="Calibri"/>
                <a:ea typeface="Calibri"/>
                <a:cs typeface="Calibri"/>
                <a:sym typeface="Calibri"/>
              </a:rPr>
              <a:t>Seagrass </a:t>
            </a:r>
            <a:r>
              <a:rPr lang="en" sz="1900" dirty="0" smtClean="0">
                <a:solidFill>
                  <a:srgbClr val="666666"/>
                </a:solidFill>
                <a:latin typeface="Calibri"/>
                <a:ea typeface="Calibri"/>
                <a:cs typeface="Calibri"/>
                <a:sym typeface="Calibri"/>
              </a:rPr>
              <a:t>cover</a:t>
            </a:r>
            <a:r>
              <a:rPr lang="en-CA" sz="1900" dirty="0" smtClean="0">
                <a:solidFill>
                  <a:srgbClr val="666666"/>
                </a:solidFill>
                <a:latin typeface="Calibri"/>
                <a:ea typeface="Calibri"/>
                <a:cs typeface="Calibri"/>
                <a:sym typeface="Calibri"/>
              </a:rPr>
              <a:t>/extent</a:t>
            </a:r>
            <a:endParaRPr sz="1900" dirty="0">
              <a:solidFill>
                <a:srgbClr val="666666"/>
              </a:solidFill>
              <a:latin typeface="Calibri"/>
              <a:ea typeface="Calibri"/>
              <a:cs typeface="Calibri"/>
              <a:sym typeface="Calibri"/>
            </a:endParaRPr>
          </a:p>
          <a:p>
            <a:pPr marL="457189">
              <a:buSzPts val="1400"/>
            </a:pPr>
            <a:endParaRPr sz="1900" dirty="0">
              <a:solidFill>
                <a:srgbClr val="666666"/>
              </a:solidFill>
              <a:latin typeface="Calibri"/>
              <a:ea typeface="Calibri"/>
              <a:cs typeface="Calibri"/>
              <a:sym typeface="Calibri"/>
            </a:endParaRPr>
          </a:p>
          <a:p>
            <a:pPr marL="457189" indent="-338658">
              <a:buClr>
                <a:srgbClr val="666666"/>
              </a:buClr>
              <a:buSzPts val="1400"/>
              <a:buFont typeface="Calibri"/>
              <a:buChar char="●"/>
            </a:pPr>
            <a:r>
              <a:rPr lang="en" sz="1900" dirty="0">
                <a:solidFill>
                  <a:srgbClr val="666666"/>
                </a:solidFill>
                <a:latin typeface="Calibri"/>
                <a:ea typeface="Calibri"/>
                <a:cs typeface="Calibri"/>
                <a:sym typeface="Calibri"/>
              </a:rPr>
              <a:t>Seagrass composition</a:t>
            </a:r>
            <a:endParaRPr sz="1900" dirty="0">
              <a:solidFill>
                <a:srgbClr val="666666"/>
              </a:solidFill>
              <a:latin typeface="Calibri"/>
              <a:ea typeface="Calibri"/>
              <a:cs typeface="Calibri"/>
              <a:sym typeface="Calibri"/>
            </a:endParaRPr>
          </a:p>
        </p:txBody>
      </p:sp>
      <p:sp>
        <p:nvSpPr>
          <p:cNvPr id="541" name="Google Shape;541;p57"/>
          <p:cNvSpPr/>
          <p:nvPr/>
        </p:nvSpPr>
        <p:spPr>
          <a:xfrm rot="10800000">
            <a:off x="5205813" y="2649551"/>
            <a:ext cx="2412400" cy="332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31" tIns="91431" rIns="91431" bIns="91431" anchor="ctr" anchorCtr="0">
            <a:noAutofit/>
          </a:bodyPr>
          <a:lstStyle/>
          <a:p>
            <a:pPr>
              <a:buSzPts val="1100"/>
            </a:pPr>
            <a:endParaRPr sz="1500"/>
          </a:p>
        </p:txBody>
      </p:sp>
      <p:pic>
        <p:nvPicPr>
          <p:cNvPr id="542" name="Google Shape;542;p57" descr="MarineGEO1.png"/>
          <p:cNvPicPr preferRelativeResize="0"/>
          <p:nvPr/>
        </p:nvPicPr>
        <p:blipFill rotWithShape="1">
          <a:blip r:embed="rId6">
            <a:alphaModFix/>
          </a:blip>
          <a:srcRect/>
          <a:stretch/>
        </p:blipFill>
        <p:spPr>
          <a:xfrm>
            <a:off x="7719500" y="3688244"/>
            <a:ext cx="2842800" cy="1149304"/>
          </a:xfrm>
          <a:prstGeom prst="rect">
            <a:avLst/>
          </a:prstGeom>
          <a:noFill/>
          <a:ln>
            <a:noFill/>
          </a:ln>
        </p:spPr>
      </p:pic>
      <p:pic>
        <p:nvPicPr>
          <p:cNvPr id="543" name="Google Shape;543;p57"/>
          <p:cNvPicPr preferRelativeResize="0"/>
          <p:nvPr/>
        </p:nvPicPr>
        <p:blipFill>
          <a:blip r:embed="rId7">
            <a:alphaModFix/>
          </a:blip>
          <a:stretch>
            <a:fillRect/>
          </a:stretch>
        </p:blipFill>
        <p:spPr>
          <a:xfrm>
            <a:off x="2406067" y="3184433"/>
            <a:ext cx="2742700" cy="1828400"/>
          </a:xfrm>
          <a:prstGeom prst="rect">
            <a:avLst/>
          </a:prstGeom>
          <a:noFill/>
          <a:ln>
            <a:noFill/>
          </a:ln>
        </p:spPr>
      </p:pic>
      <p:pic>
        <p:nvPicPr>
          <p:cNvPr id="553" name="Google Shape;553;p5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895725" y="5016167"/>
            <a:ext cx="1511600" cy="636404"/>
          </a:xfrm>
          <a:prstGeom prst="rect">
            <a:avLst/>
          </a:prstGeom>
          <a:noFill/>
          <a:ln>
            <a:noFill/>
          </a:ln>
        </p:spPr>
      </p:pic>
      <p:pic>
        <p:nvPicPr>
          <p:cNvPr id="22" name="Google Shape;567;p58"/>
          <p:cNvPicPr preferRelativeResize="0"/>
          <p:nvPr/>
        </p:nvPicPr>
        <p:blipFill rotWithShape="1">
          <a:blip r:embed="rId9">
            <a:alphaModFix/>
          </a:blip>
          <a:srcRect/>
          <a:stretch/>
        </p:blipFill>
        <p:spPr>
          <a:xfrm flipH="1">
            <a:off x="1119849" y="4985278"/>
            <a:ext cx="1455824" cy="572011"/>
          </a:xfrm>
          <a:prstGeom prst="rect">
            <a:avLst/>
          </a:prstGeom>
          <a:noFill/>
          <a:ln>
            <a:noFill/>
          </a:ln>
        </p:spPr>
      </p:pic>
      <p:pic>
        <p:nvPicPr>
          <p:cNvPr id="23" name="Google Shape;568;p58"/>
          <p:cNvPicPr preferRelativeResize="0"/>
          <p:nvPr/>
        </p:nvPicPr>
        <p:blipFill rotWithShape="1">
          <a:blip r:embed="rId10">
            <a:alphaModFix/>
          </a:blip>
          <a:srcRect/>
          <a:stretch/>
        </p:blipFill>
        <p:spPr>
          <a:xfrm flipH="1">
            <a:off x="2676454" y="5451187"/>
            <a:ext cx="1121641" cy="411923"/>
          </a:xfrm>
          <a:prstGeom prst="rect">
            <a:avLst/>
          </a:prstGeom>
          <a:noFill/>
          <a:ln>
            <a:noFill/>
          </a:ln>
        </p:spPr>
      </p:pic>
      <p:pic>
        <p:nvPicPr>
          <p:cNvPr id="24" name="Google Shape;569;p58"/>
          <p:cNvPicPr preferRelativeResize="0"/>
          <p:nvPr/>
        </p:nvPicPr>
        <p:blipFill rotWithShape="1">
          <a:blip r:embed="rId11">
            <a:alphaModFix/>
          </a:blip>
          <a:srcRect/>
          <a:stretch/>
        </p:blipFill>
        <p:spPr>
          <a:xfrm>
            <a:off x="1343370" y="5969291"/>
            <a:ext cx="711537" cy="646075"/>
          </a:xfrm>
          <a:prstGeom prst="rect">
            <a:avLst/>
          </a:prstGeom>
          <a:noFill/>
          <a:ln>
            <a:noFill/>
          </a:ln>
        </p:spPr>
      </p:pic>
      <p:pic>
        <p:nvPicPr>
          <p:cNvPr id="25" name="Google Shape;570;p58"/>
          <p:cNvPicPr preferRelativeResize="0"/>
          <p:nvPr/>
        </p:nvPicPr>
        <p:blipFill rotWithShape="1">
          <a:blip r:embed="rId12">
            <a:alphaModFix/>
          </a:blip>
          <a:srcRect/>
          <a:stretch/>
        </p:blipFill>
        <p:spPr>
          <a:xfrm>
            <a:off x="837019" y="6053953"/>
            <a:ext cx="525075" cy="476749"/>
          </a:xfrm>
          <a:prstGeom prst="rect">
            <a:avLst/>
          </a:prstGeom>
          <a:noFill/>
          <a:ln>
            <a:noFill/>
          </a:ln>
        </p:spPr>
      </p:pic>
      <p:pic>
        <p:nvPicPr>
          <p:cNvPr id="26" name="Google Shape;571;p58"/>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2054895" y="6034676"/>
            <a:ext cx="567549" cy="515325"/>
          </a:xfrm>
          <a:prstGeom prst="rect">
            <a:avLst/>
          </a:prstGeom>
          <a:noFill/>
          <a:ln>
            <a:noFill/>
          </a:ln>
        </p:spPr>
      </p:pic>
      <p:pic>
        <p:nvPicPr>
          <p:cNvPr id="27" name="Google Shape;572;p58"/>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2622445" y="6034679"/>
            <a:ext cx="588331" cy="476751"/>
          </a:xfrm>
          <a:prstGeom prst="rect">
            <a:avLst/>
          </a:prstGeom>
          <a:noFill/>
          <a:ln>
            <a:noFill/>
          </a:ln>
        </p:spPr>
      </p:pic>
      <p:pic>
        <p:nvPicPr>
          <p:cNvPr id="28" name="Google Shape;573;p58"/>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3232045" y="6110879"/>
            <a:ext cx="588331" cy="476751"/>
          </a:xfrm>
          <a:prstGeom prst="rect">
            <a:avLst/>
          </a:prstGeom>
          <a:noFill/>
          <a:ln>
            <a:noFill/>
          </a:ln>
        </p:spPr>
      </p:pic>
      <p:pic>
        <p:nvPicPr>
          <p:cNvPr id="29" name="Google Shape;574;p58"/>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3003445" y="6034679"/>
            <a:ext cx="588331" cy="476751"/>
          </a:xfrm>
          <a:prstGeom prst="rect">
            <a:avLst/>
          </a:prstGeom>
          <a:noFill/>
          <a:ln>
            <a:noFill/>
          </a:ln>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30089415"/>
      </p:ext>
    </p:extLst>
  </p:cSld>
  <p:clrMapOvr>
    <a:masterClrMapping/>
  </p:clrMapOvr>
  <mc:AlternateContent xmlns:mc="http://schemas.openxmlformats.org/markup-compatibility/2006" xmlns:p14="http://schemas.microsoft.com/office/powerpoint/2010/main">
    <mc:Choice Requires="p14">
      <p:transition spd="slow" p14:dur="2000" advTm="29469"/>
    </mc:Choice>
    <mc:Fallback xmlns="">
      <p:transition xmlns:p14="http://schemas.microsoft.com/office/powerpoint/2010/main" spd="slow" advTm="2946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51" name="Google Shape;351;p4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455179" y="35272"/>
            <a:ext cx="4736820" cy="6130003"/>
          </a:xfrm>
          <a:prstGeom prst="rect">
            <a:avLst/>
          </a:prstGeom>
          <a:noFill/>
          <a:ln>
            <a:noFill/>
          </a:ln>
        </p:spPr>
      </p:pic>
      <p:pic>
        <p:nvPicPr>
          <p:cNvPr id="352" name="Google Shape;352;p48"/>
          <p:cNvPicPr preferRelativeResize="0"/>
          <p:nvPr/>
        </p:nvPicPr>
        <p:blipFill>
          <a:blip r:embed="rId6">
            <a:alphaModFix/>
          </a:blip>
          <a:stretch>
            <a:fillRect/>
          </a:stretch>
        </p:blipFill>
        <p:spPr>
          <a:xfrm>
            <a:off x="0" y="-122000"/>
            <a:ext cx="2228400" cy="1485567"/>
          </a:xfrm>
          <a:prstGeom prst="rect">
            <a:avLst/>
          </a:prstGeom>
          <a:noFill/>
          <a:ln>
            <a:noFill/>
          </a:ln>
        </p:spPr>
      </p:pic>
      <p:sp>
        <p:nvSpPr>
          <p:cNvPr id="353" name="Google Shape;353;p48"/>
          <p:cNvSpPr txBox="1"/>
          <p:nvPr/>
        </p:nvSpPr>
        <p:spPr>
          <a:xfrm>
            <a:off x="0" y="1199633"/>
            <a:ext cx="7455200" cy="4777200"/>
          </a:xfrm>
          <a:prstGeom prst="rect">
            <a:avLst/>
          </a:prstGeom>
          <a:noFill/>
          <a:ln>
            <a:noFill/>
          </a:ln>
        </p:spPr>
        <p:txBody>
          <a:bodyPr spcFirstLastPara="1" wrap="square" lIns="121897" tIns="121897" rIns="121897" bIns="121897" anchor="t" anchorCtr="0">
            <a:noAutofit/>
          </a:bodyPr>
          <a:lstStyle/>
          <a:p>
            <a:pPr marL="609585" indent="-474121">
              <a:buSzPts val="2000"/>
              <a:buChar char="●"/>
            </a:pPr>
            <a:r>
              <a:rPr lang="en" sz="2700" dirty="0"/>
              <a:t>Partnership between 17 First Nations and the Province of BC</a:t>
            </a:r>
            <a:endParaRPr sz="2700" dirty="0"/>
          </a:p>
          <a:p>
            <a:pPr marL="609585"/>
            <a:endParaRPr sz="2700" dirty="0"/>
          </a:p>
          <a:p>
            <a:pPr marL="609585" indent="-474121">
              <a:buSzPts val="2000"/>
              <a:buChar char="●"/>
            </a:pPr>
            <a:r>
              <a:rPr lang="en" sz="2700" dirty="0"/>
              <a:t>4 sub-regional marine plans supported by a Regional Action Framework </a:t>
            </a:r>
            <a:endParaRPr sz="2700" dirty="0"/>
          </a:p>
          <a:p>
            <a:pPr marL="609585"/>
            <a:endParaRPr sz="2700" dirty="0"/>
          </a:p>
          <a:p>
            <a:pPr marL="609585" indent="-474121">
              <a:buSzPts val="2000"/>
              <a:buChar char="●"/>
            </a:pPr>
            <a:r>
              <a:rPr lang="en" sz="2700" dirty="0" smtClean="0"/>
              <a:t>E</a:t>
            </a:r>
            <a:r>
              <a:rPr lang="en-CA" sz="2700" dirty="0" err="1" smtClean="0"/>
              <a:t>cosystem</a:t>
            </a:r>
            <a:r>
              <a:rPr lang="en-CA" sz="2700" dirty="0" smtClean="0"/>
              <a:t>-based </a:t>
            </a:r>
            <a:r>
              <a:rPr lang="en-CA" sz="2700" dirty="0"/>
              <a:t>m</a:t>
            </a:r>
            <a:r>
              <a:rPr lang="en-CA" sz="2700" dirty="0" smtClean="0"/>
              <a:t>onitoring</a:t>
            </a:r>
            <a:r>
              <a:rPr lang="en" sz="2700" dirty="0" smtClean="0"/>
              <a:t> </a:t>
            </a:r>
            <a:r>
              <a:rPr lang="en-CA" sz="2700" dirty="0"/>
              <a:t>g</a:t>
            </a:r>
            <a:r>
              <a:rPr lang="en" sz="2700" dirty="0" smtClean="0"/>
              <a:t>oals</a:t>
            </a:r>
            <a:r>
              <a:rPr lang="en" sz="2700" dirty="0"/>
              <a:t>: </a:t>
            </a:r>
            <a:endParaRPr sz="2700" dirty="0"/>
          </a:p>
          <a:p>
            <a:pPr marL="1219170" lvl="1" indent="-457189">
              <a:buSzPts val="1800"/>
              <a:buChar char="○"/>
            </a:pPr>
            <a:r>
              <a:rPr lang="en" sz="2400" dirty="0"/>
              <a:t>Protect marine environment;</a:t>
            </a:r>
            <a:endParaRPr sz="2400" dirty="0"/>
          </a:p>
          <a:p>
            <a:pPr marL="1219170" lvl="1" indent="-457189">
              <a:buSzPts val="1800"/>
              <a:buChar char="○"/>
            </a:pPr>
            <a:r>
              <a:rPr lang="en" sz="2400" dirty="0"/>
              <a:t>Promote sustainable economic development;</a:t>
            </a:r>
            <a:endParaRPr sz="2400" dirty="0"/>
          </a:p>
          <a:p>
            <a:pPr marL="1219170" lvl="1" indent="-457189">
              <a:buSzPts val="1800"/>
              <a:buChar char="○"/>
            </a:pPr>
            <a:r>
              <a:rPr lang="en" sz="2400" dirty="0"/>
              <a:t>Support coastal community well-being</a:t>
            </a:r>
            <a:endParaRPr sz="2400" dirty="0"/>
          </a:p>
        </p:txBody>
      </p:sp>
      <p:sp>
        <p:nvSpPr>
          <p:cNvPr id="354" name="Google Shape;354;p48"/>
          <p:cNvSpPr txBox="1"/>
          <p:nvPr/>
        </p:nvSpPr>
        <p:spPr>
          <a:xfrm>
            <a:off x="1989300" y="626017"/>
            <a:ext cx="2561600" cy="573600"/>
          </a:xfrm>
          <a:prstGeom prst="rect">
            <a:avLst/>
          </a:prstGeom>
          <a:noFill/>
          <a:ln>
            <a:noFill/>
          </a:ln>
        </p:spPr>
        <p:txBody>
          <a:bodyPr spcFirstLastPara="1" wrap="square" lIns="121897" tIns="121897" rIns="121897" bIns="121897" anchor="t" anchorCtr="0">
            <a:noAutofit/>
          </a:bodyPr>
          <a:lstStyle/>
          <a:p>
            <a:r>
              <a:rPr lang="en" i="1">
                <a:latin typeface="Calibri"/>
                <a:ea typeface="Calibri"/>
                <a:cs typeface="Calibri"/>
                <a:sym typeface="Calibri"/>
              </a:rPr>
              <a:t>www.mappocean.org</a:t>
            </a:r>
            <a:endParaRPr i="1">
              <a:latin typeface="Calibri"/>
              <a:ea typeface="Calibri"/>
              <a:cs typeface="Calibri"/>
              <a:sym typeface="Calibri"/>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16274649"/>
      </p:ext>
    </p:extLst>
  </p:cSld>
  <p:clrMapOvr>
    <a:masterClrMapping/>
  </p:clrMapOvr>
  <mc:AlternateContent xmlns:mc="http://schemas.openxmlformats.org/markup-compatibility/2006" xmlns:p14="http://schemas.microsoft.com/office/powerpoint/2010/main">
    <mc:Choice Requires="p14">
      <p:transition spd="slow" p14:dur="2000" advTm="35037"/>
    </mc:Choice>
    <mc:Fallback xmlns="">
      <p:transition xmlns:p14="http://schemas.microsoft.com/office/powerpoint/2010/main" spd="slow" advTm="3503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58"/>
          <p:cNvSpPr txBox="1"/>
          <p:nvPr/>
        </p:nvSpPr>
        <p:spPr>
          <a:xfrm>
            <a:off x="115000" y="315467"/>
            <a:ext cx="11314000" cy="769600"/>
          </a:xfrm>
          <a:prstGeom prst="rect">
            <a:avLst/>
          </a:prstGeom>
          <a:noFill/>
          <a:ln>
            <a:noFill/>
          </a:ln>
        </p:spPr>
        <p:txBody>
          <a:bodyPr spcFirstLastPara="1" wrap="square" lIns="91431" tIns="45699" rIns="91431" bIns="45699" anchor="t" anchorCtr="0">
            <a:noAutofit/>
          </a:bodyPr>
          <a:lstStyle/>
          <a:p>
            <a:pPr>
              <a:buSzPts val="3300"/>
            </a:pPr>
            <a:r>
              <a:rPr lang="en" sz="4000" b="1">
                <a:solidFill>
                  <a:srgbClr val="385623"/>
                </a:solidFill>
                <a:latin typeface="Helvetica Neue"/>
                <a:ea typeface="Helvetica Neue"/>
                <a:cs typeface="Helvetica Neue"/>
                <a:sym typeface="Helvetica Neue"/>
              </a:rPr>
              <a:t>Implementing Core Monitoring Variables</a:t>
            </a:r>
            <a:endParaRPr sz="4000" b="1">
              <a:solidFill>
                <a:srgbClr val="385623"/>
              </a:solidFill>
              <a:latin typeface="Helvetica Neue"/>
              <a:ea typeface="Helvetica Neue"/>
              <a:cs typeface="Helvetica Neue"/>
              <a:sym typeface="Helvetica Neue"/>
            </a:endParaRPr>
          </a:p>
        </p:txBody>
      </p:sp>
      <p:sp>
        <p:nvSpPr>
          <p:cNvPr id="560" name="Google Shape;560;p58"/>
          <p:cNvSpPr/>
          <p:nvPr/>
        </p:nvSpPr>
        <p:spPr>
          <a:xfrm>
            <a:off x="12450075" y="6214051"/>
            <a:ext cx="2580600" cy="582600"/>
          </a:xfrm>
          <a:prstGeom prst="rect">
            <a:avLst/>
          </a:prstGeom>
          <a:solidFill>
            <a:srgbClr val="9900FF"/>
          </a:solidFill>
          <a:ln w="12700" cap="flat" cmpd="sng">
            <a:solidFill>
              <a:srgbClr val="31538F"/>
            </a:solidFill>
            <a:prstDash val="solid"/>
            <a:miter lim="8000"/>
            <a:headEnd type="none" w="sm" len="sm"/>
            <a:tailEnd type="none" w="sm" len="sm"/>
          </a:ln>
        </p:spPr>
        <p:txBody>
          <a:bodyPr spcFirstLastPara="1" wrap="square" lIns="91431" tIns="91431" rIns="91431" bIns="91431" anchor="ctr" anchorCtr="0">
            <a:noAutofit/>
          </a:bodyPr>
          <a:lstStyle/>
          <a:p>
            <a:pPr algn="ctr">
              <a:buSzPts val="1400"/>
            </a:pPr>
            <a:r>
              <a:rPr lang="en" sz="1900">
                <a:solidFill>
                  <a:schemeClr val="lt1"/>
                </a:solidFill>
                <a:latin typeface="Calibri"/>
                <a:ea typeface="Calibri"/>
                <a:cs typeface="Calibri"/>
                <a:sym typeface="Calibri"/>
              </a:rPr>
              <a:t>Fish/Invert </a:t>
            </a:r>
            <a:endParaRPr sz="1900">
              <a:solidFill>
                <a:schemeClr val="lt1"/>
              </a:solidFill>
              <a:latin typeface="Calibri"/>
              <a:ea typeface="Calibri"/>
              <a:cs typeface="Calibri"/>
              <a:sym typeface="Calibri"/>
            </a:endParaRPr>
          </a:p>
          <a:p>
            <a:pPr algn="ctr">
              <a:buSzPts val="1400"/>
            </a:pPr>
            <a:r>
              <a:rPr lang="en" sz="1900">
                <a:solidFill>
                  <a:schemeClr val="lt1"/>
                </a:solidFill>
                <a:latin typeface="Calibri"/>
                <a:ea typeface="Calibri"/>
                <a:cs typeface="Calibri"/>
                <a:sym typeface="Calibri"/>
              </a:rPr>
              <a:t>Abundance &amp; Diversity</a:t>
            </a:r>
            <a:endParaRPr sz="1900">
              <a:solidFill>
                <a:schemeClr val="lt1"/>
              </a:solidFill>
              <a:latin typeface="Calibri"/>
              <a:ea typeface="Calibri"/>
              <a:cs typeface="Calibri"/>
              <a:sym typeface="Calibri"/>
            </a:endParaRPr>
          </a:p>
        </p:txBody>
      </p:sp>
      <p:sp>
        <p:nvSpPr>
          <p:cNvPr id="561" name="Google Shape;561;p58"/>
          <p:cNvSpPr/>
          <p:nvPr/>
        </p:nvSpPr>
        <p:spPr>
          <a:xfrm>
            <a:off x="419800" y="1540100"/>
            <a:ext cx="9686800" cy="582800"/>
          </a:xfrm>
          <a:prstGeom prst="rect">
            <a:avLst/>
          </a:prstGeom>
          <a:solidFill>
            <a:srgbClr val="8E7CC3"/>
          </a:solidFill>
          <a:ln w="12700" cap="flat" cmpd="sng">
            <a:solidFill>
              <a:srgbClr val="000000"/>
            </a:solidFill>
            <a:prstDash val="solid"/>
            <a:miter lim="8000"/>
            <a:headEnd type="none" w="sm" len="sm"/>
            <a:tailEnd type="none" w="sm" len="sm"/>
          </a:ln>
        </p:spPr>
        <p:txBody>
          <a:bodyPr spcFirstLastPara="1" wrap="square" lIns="91431" tIns="91431" rIns="91431" bIns="91431" anchor="ctr" anchorCtr="0">
            <a:noAutofit/>
          </a:bodyPr>
          <a:lstStyle/>
          <a:p>
            <a:pPr algn="ctr">
              <a:buSzPts val="1400"/>
            </a:pPr>
            <a:r>
              <a:rPr lang="en" sz="1800" dirty="0">
                <a:solidFill>
                  <a:schemeClr val="lt1"/>
                </a:solidFill>
                <a:latin typeface="Calibri"/>
                <a:ea typeface="Calibri"/>
                <a:cs typeface="Calibri"/>
                <a:sym typeface="Calibri"/>
              </a:rPr>
              <a:t>Seagrass </a:t>
            </a:r>
            <a:r>
              <a:rPr lang="en" sz="1800" dirty="0" smtClean="0">
                <a:solidFill>
                  <a:schemeClr val="lt1"/>
                </a:solidFill>
                <a:latin typeface="Calibri"/>
                <a:ea typeface="Calibri"/>
                <a:cs typeface="Calibri"/>
                <a:sym typeface="Calibri"/>
              </a:rPr>
              <a:t>Cover </a:t>
            </a:r>
            <a:endParaRPr sz="1800" dirty="0">
              <a:solidFill>
                <a:schemeClr val="lt1"/>
              </a:solidFill>
              <a:latin typeface="Calibri"/>
              <a:ea typeface="Calibri"/>
              <a:cs typeface="Calibri"/>
              <a:sym typeface="Calibri"/>
            </a:endParaRPr>
          </a:p>
        </p:txBody>
      </p:sp>
      <p:sp>
        <p:nvSpPr>
          <p:cNvPr id="562" name="Google Shape;562;p58"/>
          <p:cNvSpPr txBox="1"/>
          <p:nvPr/>
        </p:nvSpPr>
        <p:spPr>
          <a:xfrm>
            <a:off x="2550296" y="2406417"/>
            <a:ext cx="2399600" cy="424000"/>
          </a:xfrm>
          <a:prstGeom prst="rect">
            <a:avLst/>
          </a:prstGeom>
          <a:noFill/>
          <a:ln>
            <a:noFill/>
          </a:ln>
        </p:spPr>
        <p:txBody>
          <a:bodyPr spcFirstLastPara="1" wrap="square" lIns="91431" tIns="91431" rIns="91431" bIns="91431" anchor="t" anchorCtr="0">
            <a:noAutofit/>
          </a:bodyPr>
          <a:lstStyle/>
          <a:p>
            <a:pPr marL="457189" indent="-338658">
              <a:buSzPts val="1400"/>
              <a:buFont typeface="Calibri"/>
              <a:buChar char="●"/>
            </a:pPr>
            <a:r>
              <a:rPr lang="en" sz="1900">
                <a:latin typeface="Calibri"/>
                <a:ea typeface="Calibri"/>
                <a:cs typeface="Calibri"/>
                <a:sym typeface="Calibri"/>
              </a:rPr>
              <a:t>Shoot Density</a:t>
            </a:r>
            <a:endParaRPr sz="1900">
              <a:latin typeface="Calibri"/>
              <a:ea typeface="Calibri"/>
              <a:cs typeface="Calibri"/>
              <a:sym typeface="Calibri"/>
            </a:endParaRPr>
          </a:p>
          <a:p>
            <a:pPr>
              <a:buSzPts val="1400"/>
            </a:pPr>
            <a:endParaRPr sz="1900">
              <a:latin typeface="Calibri"/>
              <a:ea typeface="Calibri"/>
              <a:cs typeface="Calibri"/>
              <a:sym typeface="Calibri"/>
            </a:endParaRPr>
          </a:p>
        </p:txBody>
      </p:sp>
      <p:sp>
        <p:nvSpPr>
          <p:cNvPr id="563" name="Google Shape;563;p58"/>
          <p:cNvSpPr txBox="1"/>
          <p:nvPr/>
        </p:nvSpPr>
        <p:spPr>
          <a:xfrm>
            <a:off x="7776439" y="2406508"/>
            <a:ext cx="2188812" cy="380795"/>
          </a:xfrm>
          <a:prstGeom prst="rect">
            <a:avLst/>
          </a:prstGeom>
          <a:noFill/>
          <a:ln>
            <a:noFill/>
          </a:ln>
        </p:spPr>
        <p:txBody>
          <a:bodyPr spcFirstLastPara="1" wrap="square" lIns="91431" tIns="91431" rIns="91431" bIns="91431" anchor="t" anchorCtr="0">
            <a:noAutofit/>
          </a:bodyPr>
          <a:lstStyle/>
          <a:p>
            <a:pPr marL="457189" indent="-338658">
              <a:buSzPts val="1400"/>
              <a:buFont typeface="Calibri"/>
              <a:buChar char="●"/>
            </a:pPr>
            <a:r>
              <a:rPr lang="en" sz="1900" dirty="0">
                <a:latin typeface="Calibri"/>
                <a:ea typeface="Calibri"/>
                <a:cs typeface="Calibri"/>
                <a:sym typeface="Calibri"/>
              </a:rPr>
              <a:t>Areal </a:t>
            </a:r>
            <a:r>
              <a:rPr lang="en-CA" sz="1900" dirty="0" smtClean="0">
                <a:latin typeface="Calibri"/>
                <a:ea typeface="Calibri"/>
                <a:cs typeface="Calibri"/>
                <a:sym typeface="Calibri"/>
              </a:rPr>
              <a:t>Extent</a:t>
            </a:r>
            <a:endParaRPr sz="1900" dirty="0">
              <a:latin typeface="Calibri"/>
              <a:ea typeface="Calibri"/>
              <a:cs typeface="Calibri"/>
              <a:sym typeface="Calibri"/>
            </a:endParaRPr>
          </a:p>
          <a:p>
            <a:pPr>
              <a:buSzPts val="1400"/>
            </a:pPr>
            <a:endParaRPr sz="1900" dirty="0">
              <a:latin typeface="Calibri"/>
              <a:ea typeface="Calibri"/>
              <a:cs typeface="Calibri"/>
              <a:sym typeface="Calibri"/>
            </a:endParaRPr>
          </a:p>
        </p:txBody>
      </p:sp>
      <p:sp>
        <p:nvSpPr>
          <p:cNvPr id="564" name="Google Shape;564;p58"/>
          <p:cNvSpPr txBox="1"/>
          <p:nvPr/>
        </p:nvSpPr>
        <p:spPr>
          <a:xfrm>
            <a:off x="5069871" y="2406480"/>
            <a:ext cx="2399600" cy="424000"/>
          </a:xfrm>
          <a:prstGeom prst="rect">
            <a:avLst/>
          </a:prstGeom>
          <a:noFill/>
          <a:ln>
            <a:noFill/>
          </a:ln>
        </p:spPr>
        <p:txBody>
          <a:bodyPr spcFirstLastPara="1" wrap="square" lIns="91431" tIns="91431" rIns="91431" bIns="91431" anchor="t" anchorCtr="0">
            <a:noAutofit/>
          </a:bodyPr>
          <a:lstStyle/>
          <a:p>
            <a:pPr marL="457189" indent="-338658">
              <a:buSzPts val="1400"/>
              <a:buFont typeface="Calibri"/>
              <a:buChar char="●"/>
            </a:pPr>
            <a:r>
              <a:rPr lang="en" sz="1900">
                <a:latin typeface="Calibri"/>
                <a:ea typeface="Calibri"/>
                <a:cs typeface="Calibri"/>
                <a:sym typeface="Calibri"/>
              </a:rPr>
              <a:t>Percent Cover</a:t>
            </a:r>
            <a:endParaRPr sz="1900">
              <a:latin typeface="Calibri"/>
              <a:ea typeface="Calibri"/>
              <a:cs typeface="Calibri"/>
              <a:sym typeface="Calibri"/>
            </a:endParaRPr>
          </a:p>
          <a:p>
            <a:pPr>
              <a:buSzPts val="1400"/>
            </a:pPr>
            <a:endParaRPr sz="1900">
              <a:latin typeface="Calibri"/>
              <a:ea typeface="Calibri"/>
              <a:cs typeface="Calibri"/>
              <a:sym typeface="Calibri"/>
            </a:endParaRPr>
          </a:p>
        </p:txBody>
      </p:sp>
      <p:pic>
        <p:nvPicPr>
          <p:cNvPr id="565" name="Google Shape;565;p5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4184330" y="3135007"/>
            <a:ext cx="1798996" cy="2018151"/>
          </a:xfrm>
          <a:prstGeom prst="rect">
            <a:avLst/>
          </a:prstGeom>
          <a:noFill/>
          <a:ln w="9525" cap="flat" cmpd="sng">
            <a:solidFill>
              <a:srgbClr val="000000"/>
            </a:solidFill>
            <a:prstDash val="solid"/>
            <a:round/>
            <a:headEnd type="none" w="sm" len="sm"/>
            <a:tailEnd type="none" w="sm" len="sm"/>
          </a:ln>
        </p:spPr>
      </p:pic>
      <p:pic>
        <p:nvPicPr>
          <p:cNvPr id="566" name="Google Shape;566;p5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990071" y="3244534"/>
            <a:ext cx="2274635" cy="3411927"/>
          </a:xfrm>
          <a:prstGeom prst="rect">
            <a:avLst/>
          </a:prstGeom>
          <a:noFill/>
          <a:ln w="9525" cap="flat" cmpd="sng">
            <a:solidFill>
              <a:srgbClr val="000000"/>
            </a:solidFill>
            <a:prstDash val="solid"/>
            <a:round/>
            <a:headEnd type="none" w="sm" len="sm"/>
            <a:tailEnd type="none" w="sm" len="sm"/>
          </a:ln>
        </p:spPr>
      </p:pic>
      <p:pic>
        <p:nvPicPr>
          <p:cNvPr id="569" name="Google Shape;569;p58"/>
          <p:cNvPicPr preferRelativeResize="0"/>
          <p:nvPr/>
        </p:nvPicPr>
        <p:blipFill rotWithShape="1">
          <a:blip r:embed="rId7">
            <a:alphaModFix/>
          </a:blip>
          <a:srcRect/>
          <a:stretch/>
        </p:blipFill>
        <p:spPr>
          <a:xfrm>
            <a:off x="1078800" y="4311037"/>
            <a:ext cx="711537" cy="646075"/>
          </a:xfrm>
          <a:prstGeom prst="rect">
            <a:avLst/>
          </a:prstGeom>
          <a:noFill/>
          <a:ln>
            <a:noFill/>
          </a:ln>
        </p:spPr>
      </p:pic>
      <p:pic>
        <p:nvPicPr>
          <p:cNvPr id="570" name="Google Shape;570;p58"/>
          <p:cNvPicPr preferRelativeResize="0"/>
          <p:nvPr/>
        </p:nvPicPr>
        <p:blipFill rotWithShape="1">
          <a:blip r:embed="rId8">
            <a:alphaModFix/>
          </a:blip>
          <a:srcRect/>
          <a:stretch/>
        </p:blipFill>
        <p:spPr>
          <a:xfrm>
            <a:off x="572449" y="4395699"/>
            <a:ext cx="525075" cy="476749"/>
          </a:xfrm>
          <a:prstGeom prst="rect">
            <a:avLst/>
          </a:prstGeom>
          <a:noFill/>
          <a:ln>
            <a:noFill/>
          </a:ln>
        </p:spPr>
      </p:pic>
      <p:pic>
        <p:nvPicPr>
          <p:cNvPr id="571" name="Google Shape;571;p58"/>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790325" y="4376422"/>
            <a:ext cx="567549" cy="515325"/>
          </a:xfrm>
          <a:prstGeom prst="rect">
            <a:avLst/>
          </a:prstGeom>
          <a:noFill/>
          <a:ln>
            <a:noFill/>
          </a:ln>
        </p:spPr>
      </p:pic>
      <p:pic>
        <p:nvPicPr>
          <p:cNvPr id="572" name="Google Shape;572;p58"/>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357875" y="4376425"/>
            <a:ext cx="588331" cy="476751"/>
          </a:xfrm>
          <a:prstGeom prst="rect">
            <a:avLst/>
          </a:prstGeom>
          <a:noFill/>
          <a:ln>
            <a:noFill/>
          </a:ln>
        </p:spPr>
      </p:pic>
      <p:pic>
        <p:nvPicPr>
          <p:cNvPr id="573" name="Google Shape;573;p58"/>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967475" y="4452625"/>
            <a:ext cx="588331" cy="476751"/>
          </a:xfrm>
          <a:prstGeom prst="rect">
            <a:avLst/>
          </a:prstGeom>
          <a:noFill/>
          <a:ln>
            <a:noFill/>
          </a:ln>
        </p:spPr>
      </p:pic>
      <p:pic>
        <p:nvPicPr>
          <p:cNvPr id="574" name="Google Shape;574;p58"/>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738875" y="4376425"/>
            <a:ext cx="588331" cy="476751"/>
          </a:xfrm>
          <a:prstGeom prst="rect">
            <a:avLst/>
          </a:prstGeom>
          <a:noFill/>
          <a:ln>
            <a:noFill/>
          </a:ln>
        </p:spPr>
      </p:pic>
      <p:pic>
        <p:nvPicPr>
          <p:cNvPr id="575" name="Google Shape;575;p58"/>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487252" y="3244551"/>
            <a:ext cx="2274601" cy="3411899"/>
          </a:xfrm>
          <a:prstGeom prst="rect">
            <a:avLst/>
          </a:prstGeom>
          <a:noFill/>
          <a:ln w="9525" cap="flat" cmpd="sng">
            <a:solidFill>
              <a:srgbClr val="000000"/>
            </a:solidFill>
            <a:prstDash val="solid"/>
            <a:round/>
            <a:headEnd type="none" w="sm" len="sm"/>
            <a:tailEnd type="none" w="sm" len="sm"/>
          </a:ln>
        </p:spPr>
      </p:pic>
      <p:pic>
        <p:nvPicPr>
          <p:cNvPr id="576" name="Google Shape;576;p58"/>
          <p:cNvPicPr preferRelativeResize="0"/>
          <p:nvPr/>
        </p:nvPicPr>
        <p:blipFill rotWithShape="1">
          <a:blip r:embed="rId12">
            <a:alphaModFix/>
          </a:blip>
          <a:srcRect/>
          <a:stretch/>
        </p:blipFill>
        <p:spPr>
          <a:xfrm>
            <a:off x="9848772" y="2152221"/>
            <a:ext cx="1368756" cy="911551"/>
          </a:xfrm>
          <a:prstGeom prst="rect">
            <a:avLst/>
          </a:prstGeom>
          <a:noFill/>
          <a:ln>
            <a:noFill/>
          </a:ln>
        </p:spPr>
      </p:pic>
      <p:sp>
        <p:nvSpPr>
          <p:cNvPr id="583" name="Google Shape;583;p58"/>
          <p:cNvSpPr txBox="1"/>
          <p:nvPr/>
        </p:nvSpPr>
        <p:spPr>
          <a:xfrm>
            <a:off x="383380" y="2406351"/>
            <a:ext cx="2399600" cy="424000"/>
          </a:xfrm>
          <a:prstGeom prst="rect">
            <a:avLst/>
          </a:prstGeom>
          <a:noFill/>
          <a:ln>
            <a:noFill/>
          </a:ln>
        </p:spPr>
        <p:txBody>
          <a:bodyPr spcFirstLastPara="1" wrap="square" lIns="91431" tIns="91431" rIns="91431" bIns="91431" anchor="t" anchorCtr="0">
            <a:noAutofit/>
          </a:bodyPr>
          <a:lstStyle/>
          <a:p>
            <a:r>
              <a:rPr lang="en" sz="2000" dirty="0">
                <a:latin typeface="Calibri"/>
                <a:ea typeface="Calibri"/>
                <a:cs typeface="Calibri"/>
                <a:sym typeface="Calibri"/>
              </a:rPr>
              <a:t>Sub-variables: </a:t>
            </a:r>
            <a:endParaRPr sz="2000" dirty="0">
              <a:latin typeface="Calibri"/>
              <a:ea typeface="Calibri"/>
              <a:cs typeface="Calibri"/>
              <a:sym typeface="Calibri"/>
            </a:endParaRPr>
          </a:p>
          <a:p>
            <a:pPr>
              <a:buSzPts val="1400"/>
            </a:pPr>
            <a:endParaRPr sz="2000" dirty="0">
              <a:latin typeface="Calibri"/>
              <a:ea typeface="Calibri"/>
              <a:cs typeface="Calibri"/>
              <a:sym typeface="Calibri"/>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63438725"/>
      </p:ext>
    </p:extLst>
  </p:cSld>
  <p:clrMapOvr>
    <a:masterClrMapping/>
  </p:clrMapOvr>
  <mc:AlternateContent xmlns:mc="http://schemas.openxmlformats.org/markup-compatibility/2006" xmlns:p14="http://schemas.microsoft.com/office/powerpoint/2010/main">
    <mc:Choice Requires="p14">
      <p:transition spd="slow" p14:dur="2000" advTm="54012"/>
    </mc:Choice>
    <mc:Fallback xmlns="">
      <p:transition xmlns:p14="http://schemas.microsoft.com/office/powerpoint/2010/main" spd="slow" advTm="5401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5"/>
          <a:stretch>
            <a:fillRect/>
          </a:stretch>
        </p:blipFill>
        <p:spPr>
          <a:xfrm>
            <a:off x="0" y="330200"/>
            <a:ext cx="12192000" cy="6184499"/>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63078633"/>
      </p:ext>
    </p:extLst>
  </p:cSld>
  <p:clrMapOvr>
    <a:masterClrMapping/>
  </p:clrMapOvr>
  <mc:AlternateContent xmlns:mc="http://schemas.openxmlformats.org/markup-compatibility/2006" xmlns:p14="http://schemas.microsoft.com/office/powerpoint/2010/main">
    <mc:Choice Requires="p14">
      <p:transition spd="slow" p14:dur="2000" advTm="38286"/>
    </mc:Choice>
    <mc:Fallback xmlns="">
      <p:transition xmlns:p14="http://schemas.microsoft.com/office/powerpoint/2010/main" spd="slow" advTm="3828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5.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1133</TotalTime>
  <Words>2052</Words>
  <Application>Microsoft Macintosh PowerPoint</Application>
  <PresentationFormat>Custom</PresentationFormat>
  <Paragraphs>274</Paragraphs>
  <Slides>14</Slides>
  <Notes>14</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Hakai Metadata </vt:lpstr>
      <vt:lpstr>PowerPoint Presentation</vt:lpstr>
      <vt:lpstr>Towards “Essential Ocean Variables”</vt:lpstr>
      <vt:lpstr>Towards Seagrass EOVs (Essential Ocean Variables)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Margot Hessing-Lewis</cp:lastModifiedBy>
  <cp:revision>34</cp:revision>
  <dcterms:modified xsi:type="dcterms:W3CDTF">2021-10-08T17:32:29Z</dcterms:modified>
</cp:coreProperties>
</file>