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8" r:id="rId4"/>
    <p:sldId id="267" r:id="rId5"/>
    <p:sldId id="284" r:id="rId6"/>
    <p:sldId id="285" r:id="rId7"/>
    <p:sldId id="281" r:id="rId8"/>
    <p:sldId id="275" r:id="rId9"/>
    <p:sldId id="286" r:id="rId10"/>
    <p:sldId id="272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FF8000"/>
    <a:srgbClr val="FF99C7"/>
    <a:srgbClr val="B2B2FF"/>
    <a:srgbClr val="FFFFB2"/>
    <a:srgbClr val="7E2F8E"/>
    <a:srgbClr val="EDB120"/>
    <a:srgbClr val="D95319"/>
    <a:srgbClr val="007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6414" autoAdjust="0"/>
  </p:normalViewPr>
  <p:slideViewPr>
    <p:cSldViewPr snapToGrid="0">
      <p:cViewPr varScale="1">
        <p:scale>
          <a:sx n="105" d="100"/>
          <a:sy n="105" d="100"/>
        </p:scale>
        <p:origin x="9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679B9-7769-45AC-BAFA-0FEA9903395A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C4A7D-4F1E-4918-8829-59DD9CB1E1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29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4A7D-4F1E-4918-8829-59DD9CB1E18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389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C4A7D-4F1E-4918-8829-59DD9CB1E1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4A7D-4F1E-4918-8829-59DD9CB1E18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03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4A7D-4F1E-4918-8829-59DD9CB1E18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959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4A7D-4F1E-4918-8829-59DD9CB1E18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969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C4A7D-4F1E-4918-8829-59DD9CB1E1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82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C4A7D-4F1E-4918-8829-59DD9CB1E1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4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C4A7D-4F1E-4918-8829-59DD9CB1E1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C4A7D-4F1E-4918-8829-59DD9CB1E1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9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C4A7D-4F1E-4918-8829-59DD9CB1E18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88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3EA5-4CEE-46DB-81A4-D58D67557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35FCC-E168-47FD-B73B-1DA934752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C061B-AE38-4521-BC5E-F191F680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982-C2BE-4D2A-88BB-3F26E7ACB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2E345-ED78-476F-B509-F2C05D52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96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F363-1439-46EB-8A07-506F74CD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7E933-3098-409F-B0BB-B453CC47B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1FD9B-C31A-47BC-A409-BB96473A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BC674-AD71-4CCB-A2C3-42C5F59C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9C4F0-233F-41BC-9ED6-EA4CE78C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47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73D99-A801-4861-80DE-85FE72713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699C0-A20C-418D-BC4F-6CF348052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7E514-9FDA-4BC3-BB3C-3667D844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39017-E5BB-4992-96EB-0265A14C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80E86-EF5B-46C8-A40E-570D6D71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09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A70E2-0887-4D5B-B9F5-06304362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BC05A-92E0-48AA-B13C-10DB8F5E8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D2FC8-B59D-4413-8CD0-C884DC7B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0EA3-9196-483B-A009-DD76A5F8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63385-CD6E-4086-91C2-6937A7655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69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F915-2DB9-4F01-9217-86E59173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77EDB-204F-4174-87AA-17AEF8E29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15E54-2930-43B2-9A06-4F50706D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77443-63C2-40A5-9046-4A0D97B2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B8684-708A-4CA2-ABC6-E70A965F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60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C83E-8533-4D0A-A34D-1B021A7B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9BCE-8B6E-4576-8139-77C99770E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2964E-77F6-4A41-9FB2-837BDF925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99196-AC60-47B8-AB83-0FB908FB0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13440-3B6C-4E56-8FD2-8F870CB9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6BC4-6F10-411C-9176-4F2C7E82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545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DCDA9-700A-4007-BEDF-3BD73FD7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8E7DE-BD4F-46F7-8FB9-11508BDA6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3CF0B-0012-4E6A-A74D-89BBAB13D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C45FE-6727-4167-B618-EB19C7A83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5EA3D1-7754-4CE1-962E-43C924709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37E034-D883-4C56-BC3C-453E16E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B4CBD-059D-41F1-AB02-C3D1148F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206F4-B5A2-41B3-B79A-72B5E2C5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130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731B3-96F1-487E-82FE-324A37CD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0D034-FCCD-4A57-AC73-514927CF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6D9CB-7EBA-4810-9EA2-2069F2A5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592F8-7C8D-49B7-9979-2EF12656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16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EF9DA-8D14-4E88-9902-8E6A7A73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2CD6B-7B6F-4E86-914D-B4C8EFAC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E4ADF-257E-486B-BB21-7F50C173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978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58CA-60F7-4422-84A7-6D763647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6EEA2-D0C6-4F8F-A518-3E55A88F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C5367-75E4-49FB-B3F6-AED0A6CBC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0DCEF-7913-4DA9-9CB5-0E8CCA3F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E9644-CBEB-4F85-A212-7743272F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42243-5A3A-45DA-B7CF-16060D35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9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D04B-A4A7-421C-9036-2F925ED0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2F6EA-3BA3-498A-AD2B-9B5462618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20B7F-160F-4FD5-BA24-A4A000EB0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20A12-13EB-4EF6-8CA4-EAC0AE45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7C5E8-88C5-4700-81C5-CE2A371F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AC4C9-45D6-4955-91DF-7807BB0F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537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2468A-18D0-486D-91B7-73420144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A368F-8217-4088-94FF-A1E73B62B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01FFC-8DA2-4051-AFD0-B37F5CE97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29066-D7CC-42E5-9724-5761DEF0847D}" type="datetimeFigureOut">
              <a:rPr lang="en-CA" smtClean="0"/>
              <a:t>2021-10-06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BDF6E-7730-40BF-901C-52FC223EE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E979A-5145-4B9B-BDB4-E4CFC7956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DED5-3CC0-42EC-91C4-C426921959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20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image" Target="../media/image1.tiff"/><Relationship Id="rId10" Type="http://schemas.openxmlformats.org/officeDocument/2006/relationships/hyperlink" Target="https://www.eoas.ubc.ca/research/phytoplankton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tiff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4.m4a"/><Relationship Id="rId16" Type="http://schemas.openxmlformats.org/officeDocument/2006/relationships/image" Target="../media/image6.png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1.jpe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jpeg"/><Relationship Id="rId14" Type="http://schemas.openxmlformats.org/officeDocument/2006/relationships/hyperlink" Target="https://www.eoas.ubc.ca/research/phytoplankt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7FA7-B732-4F66-8EB8-D3FD3789F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6" y="0"/>
            <a:ext cx="11305309" cy="1948222"/>
          </a:xfrm>
        </p:spPr>
        <p:txBody>
          <a:bodyPr>
            <a:norm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Phytoplankton Compositions and Environmental Drivers in the Northern Salish Sea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458DF-2841-433B-B936-22B023005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289" y="1948222"/>
            <a:ext cx="9144000" cy="1134586"/>
          </a:xfrm>
        </p:spPr>
        <p:txBody>
          <a:bodyPr>
            <a:normAutofit/>
          </a:bodyPr>
          <a:lstStyle/>
          <a:p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Del Bel </a:t>
            </a:r>
            <a:r>
              <a:rPr lang="en-CA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Belluz</a:t>
            </a: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Angelica Peña, Jennifer Jackson and Nina </a:t>
            </a:r>
            <a:r>
              <a:rPr lang="en-CA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Nemcek</a:t>
            </a:r>
            <a:endParaRPr lang="en-CA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PICES AGM</a:t>
            </a:r>
          </a:p>
          <a:p>
            <a:endParaRPr lang="en-CA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9058A-46D5-48A3-9859-1BBF7300D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9" y="1455176"/>
            <a:ext cx="1755524" cy="9000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Quadra Shoot-5262_Grant Callegari.jpg">
            <a:extLst>
              <a:ext uri="{FF2B5EF4-FFF2-40B4-BE49-F238E27FC236}">
                <a16:creationId xmlns:a16="http://schemas.microsoft.com/office/drawing/2014/main" id="{CB5084DA-E424-4377-9ABA-0BA88C28AB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47" y="3329009"/>
            <a:ext cx="3603031" cy="25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C937B-23D3-45A3-B956-D82278FC5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6" y="3403578"/>
            <a:ext cx="3360000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D299C-FF4E-41A2-8901-60F03216C1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161" y="1455176"/>
            <a:ext cx="2100000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07865-FBCF-420A-AA01-60D229C8E0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289" y="3403578"/>
            <a:ext cx="3780001" cy="252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785B26-85CD-4B87-9D3F-0351D8BAFDD6}"/>
              </a:ext>
            </a:extLst>
          </p:cNvPr>
          <p:cNvSpPr/>
          <p:nvPr/>
        </p:nvSpPr>
        <p:spPr>
          <a:xfrm>
            <a:off x="347622" y="3403398"/>
            <a:ext cx="23439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https://www.eoas.ubc.ca/research/phytoplankton/</a:t>
            </a:r>
            <a:endParaRPr lang="en-CA" sz="800" dirty="0">
              <a:solidFill>
                <a:schemeClr val="bg1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31F4EA7-8430-4A46-9575-FDD69E7D9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5"/>
    </mc:Choice>
    <mc:Fallback xmlns="">
      <p:transition spd="slow" advTm="1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D662A-3013-4EE3-A606-5E9BFB0D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7" y="-354542"/>
            <a:ext cx="10515600" cy="1311275"/>
          </a:xfrm>
        </p:spPr>
        <p:txBody>
          <a:bodyPr/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66873-6388-47EE-890D-5A1E623884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" y="5866310"/>
            <a:ext cx="1755524" cy="9000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BBB720-EF8B-41EA-81A9-BD7F6171F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989" y="5866310"/>
            <a:ext cx="2100000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6F878-2F3E-494A-A4F5-FCB64BCB5215}"/>
              </a:ext>
            </a:extLst>
          </p:cNvPr>
          <p:cNvSpPr txBox="1"/>
          <p:nvPr/>
        </p:nvSpPr>
        <p:spPr>
          <a:xfrm>
            <a:off x="379792" y="3846287"/>
            <a:ext cx="10220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Tula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 field technicians who have collected and processed the data through the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Hobson, Keith Holmes, Brian Hunt and Colleen Kellogg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</a:t>
            </a:r>
            <a:r>
              <a:rPr lang="en-CA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Callegari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CA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Hakai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Media/Geospatial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57F1B54-3F19-4343-B771-76DA3E6A2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7"/>
    </mc:Choice>
    <mc:Fallback xmlns="">
      <p:transition spd="slow" advTm="23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7FA7-B732-4F66-8EB8-D3FD3789F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305309" cy="668867"/>
          </a:xfrm>
        </p:spPr>
        <p:txBody>
          <a:bodyPr>
            <a:normAutofit fontScale="90000"/>
          </a:bodyPr>
          <a:lstStyle/>
          <a:p>
            <a:pPr algn="l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Article Points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B7ED7-199F-4D62-BD4A-D19E6E13506C}"/>
              </a:ext>
            </a:extLst>
          </p:cNvPr>
          <p:cNvSpPr txBox="1"/>
          <p:nvPr/>
        </p:nvSpPr>
        <p:spPr>
          <a:xfrm>
            <a:off x="769005" y="1035859"/>
            <a:ext cx="1096579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CA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HPLC samples are easy to collect, quick to analyze, cost effective and provide a consistent method to monitor phytoplankton compositions in dynamic coastal environments. Unlike microscopy, this method characterizes the entire phytoplankton community including pico-sized species and provides a proxy of biomass. Furthermore, o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utputs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Chemtax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 are used for validation of satellite retrievals of phytoplankton functional groups. As a result, HPLC is a valuable tool for monitoring phytoplankton community compositions and could represent an important EBV.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Biodiversity and Information System (OBIS) is the largest database of marine organism diversity, distribution and abundance and is part of the IOC-UNESCO International Oceanographic Data and Information Exchange (IODE). 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Hakai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phytoplankton microscopy data have been submitted and are publicly available. Pipelines are in place for further uploads. OBIS is well suited for biological EBVs such as phytoplankton microscopy.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HPLC could eventually be submitted to the Canadian Integrated Ocean Observing System (CIOOS). 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Chemtax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outputs may be difficult to submit to a repository, but if HPLC is available, the user can perform analysis independently based on published methods or information provided </a:t>
            </a:r>
            <a:r>
              <a:rPr lang="en-CA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metadata record.</a:t>
            </a:r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3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4D26AA5-9C4D-439C-9CF4-E4B7EE28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06436" cy="727364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9E647-56E8-4595-A291-476942AED2F1}"/>
              </a:ext>
            </a:extLst>
          </p:cNvPr>
          <p:cNvSpPr txBox="1"/>
          <p:nvPr/>
        </p:nvSpPr>
        <p:spPr>
          <a:xfrm>
            <a:off x="921404" y="787310"/>
            <a:ext cx="1085693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highlight the use of HPLC pigments for characterizing phytoplankton biomass, composition and environmental drivers in the northern Salish Sea using a high temporal resolution (weekly) timeseries.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region that is crucial for fisheries.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2015-2018 results: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Bel Belluz, J.,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Peña, M.A., Jackson, J.M.,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Nemcek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 (2021). Phytoplankton Composition and Environmental Drivers in the Northern Strait of Georgia (Salish Sea), British Columbia, Canada.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Estuaries and Coasts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https://doi.org/10.1007/s12237-020-00858-2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Timeseries and analysis ongoing.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6BB82-BBCB-44AB-BD7F-A1DCA7481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686" y="4474661"/>
            <a:ext cx="4206240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6F43D-5D96-4356-A292-B00761FC56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711" y="3998686"/>
            <a:ext cx="3868643" cy="2579095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F5939FF-3C8D-4290-8549-D3586AFD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4"/>
    </mc:Choice>
    <mc:Fallback xmlns="">
      <p:transition spd="slow" advTm="4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D676C-6397-4DF4-B696-D3A771B0A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260" y="613549"/>
            <a:ext cx="6597396" cy="60899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52AA01-D985-4CFF-9BA5-AB541734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8768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Region and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DCFE5B-9B37-439B-8973-22C797066D0B}"/>
                  </a:ext>
                </a:extLst>
              </p:cNvPr>
              <p:cNvSpPr txBox="1"/>
              <p:nvPr/>
            </p:nvSpPr>
            <p:spPr>
              <a:xfrm>
                <a:off x="0" y="1084910"/>
                <a:ext cx="3200400" cy="307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Timeseries at 5m depth:</a:t>
                </a:r>
              </a:p>
              <a:p>
                <a:endParaRPr lang="en-CA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4625" lvl="1" indent="-20638">
                  <a:buFont typeface="Arial" panose="020B0604020202020204" pitchFamily="34" charset="0"/>
                  <a:buChar char="•"/>
                </a:pPr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Temperature </a:t>
                </a:r>
              </a:p>
              <a:p>
                <a:pPr marL="174625" lvl="1" indent="-20638">
                  <a:buFont typeface="Arial" panose="020B0604020202020204" pitchFamily="34" charset="0"/>
                  <a:buChar char="•"/>
                </a:pPr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Salinity</a:t>
                </a:r>
              </a:p>
              <a:p>
                <a:pPr marL="174625" lvl="1" indent="-20638">
                  <a:buFont typeface="Arial" panose="020B0604020202020204" pitchFamily="34" charset="0"/>
                  <a:buChar char="•"/>
                </a:pPr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Density</a:t>
                </a:r>
              </a:p>
              <a:p>
                <a:pPr marL="174625" lvl="1" indent="-20638">
                  <a:buFont typeface="Arial" panose="020B0604020202020204" pitchFamily="34" charset="0"/>
                  <a:buChar char="•"/>
                </a:pPr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Nutrients (µM)</a:t>
                </a:r>
              </a:p>
              <a:p>
                <a:pPr marL="174625" lvl="1" indent="-20638">
                  <a:buFont typeface="Arial" panose="020B0604020202020204" pitchFamily="34" charset="0"/>
                  <a:buChar char="•"/>
                </a:pPr>
                <a:r>
                  <a:rPr lang="en-CA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HPLC Pigments (mg m</a:t>
                </a:r>
                <a:r>
                  <a:rPr lang="en-CA" sz="16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r>
                  <a:rPr lang="en-CA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marL="742950" lvl="1" indent="-742950"/>
                <a:endParaRPr lang="en-CA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742950"/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Microscopy at 0/5m depth</a:t>
                </a:r>
              </a:p>
              <a:p>
                <a:pPr marL="174625" lvl="1" indent="95250">
                  <a:buFont typeface="Arial" panose="020B0604020202020204" pitchFamily="34" charset="0"/>
                  <a:buChar char="•"/>
                </a:pPr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Protist counts &gt; </a:t>
                </a:r>
                <a14:m>
                  <m:oMath xmlns:m="http://schemas.openxmlformats.org/officeDocument/2006/math">
                    <m:r>
                      <a:rPr lang="en-CA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µm    (cells L</a:t>
                </a:r>
                <a:r>
                  <a:rPr lang="en-CA" sz="1600" b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CA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742950">
                  <a:buFont typeface="Arial" panose="020B0604020202020204" pitchFamily="34" charset="0"/>
                  <a:buChar char="•"/>
                </a:pPr>
                <a:endParaRPr lang="en-CA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DCFE5B-9B37-439B-8973-22C797066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84910"/>
                <a:ext cx="3200400" cy="3077766"/>
              </a:xfrm>
              <a:prstGeom prst="rect">
                <a:avLst/>
              </a:prstGeom>
              <a:blipFill>
                <a:blip r:embed="rId6"/>
                <a:stretch>
                  <a:fillRect l="-952" t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24E3D3-2904-42F5-8AC0-0A870E98BFB0}"/>
              </a:ext>
            </a:extLst>
          </p:cNvPr>
          <p:cNvCxnSpPr>
            <a:cxnSpLocks/>
          </p:cNvCxnSpPr>
          <p:nvPr/>
        </p:nvCxnSpPr>
        <p:spPr>
          <a:xfrm>
            <a:off x="2493818" y="2205574"/>
            <a:ext cx="3695315" cy="11556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6C506E-36D0-45AA-8EC6-A76A22FA6AEE}"/>
              </a:ext>
            </a:extLst>
          </p:cNvPr>
          <p:cNvSpPr txBox="1"/>
          <p:nvPr/>
        </p:nvSpPr>
        <p:spPr>
          <a:xfrm>
            <a:off x="9626706" y="1248412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 </a:t>
            </a:r>
          </a:p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Radiation (W m</a:t>
            </a:r>
            <a:r>
              <a:rPr lang="en-CA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10803A-67BF-4F34-A96C-B3AF044F300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356928" y="1571578"/>
            <a:ext cx="3269778" cy="54642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11AA2E-59DE-4BEC-B377-A15A7E4E5703}"/>
              </a:ext>
            </a:extLst>
          </p:cNvPr>
          <p:cNvSpPr txBox="1"/>
          <p:nvPr/>
        </p:nvSpPr>
        <p:spPr>
          <a:xfrm>
            <a:off x="10292737" y="5695086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(m s</a:t>
            </a:r>
            <a:r>
              <a:rPr lang="en-CA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CD04F2-172D-407B-8528-0F461F51D1EE}"/>
              </a:ext>
            </a:extLst>
          </p:cNvPr>
          <p:cNvCxnSpPr>
            <a:cxnSpLocks/>
          </p:cNvCxnSpPr>
          <p:nvPr/>
        </p:nvCxnSpPr>
        <p:spPr>
          <a:xfrm flipH="1" flipV="1">
            <a:off x="8631382" y="5444836"/>
            <a:ext cx="1661356" cy="46184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D2F29DF-053A-4D92-A789-445E842969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60" y="1927639"/>
            <a:ext cx="2596293" cy="1730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293C-1C91-49C2-9A6A-DD6E6BFC7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47" y="4229641"/>
            <a:ext cx="1587813" cy="238172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F5DAA1E-FE60-4D07-BAEC-6D13F7D08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3"/>
    </mc:Choice>
    <mc:Fallback xmlns="">
      <p:transition spd="slow" advTm="4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39275-33B8-4826-AF7A-DBFBA2AC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8768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HPLC Phytoplankton Compositions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1EC3F-8BF9-4340-9AC3-9650EF881106}"/>
              </a:ext>
            </a:extLst>
          </p:cNvPr>
          <p:cNvSpPr txBox="1"/>
          <p:nvPr/>
        </p:nvSpPr>
        <p:spPr>
          <a:xfrm>
            <a:off x="332507" y="2062137"/>
            <a:ext cx="4990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HPLC Pigments (CHEMTAX)</a:t>
            </a:r>
          </a:p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analysis</a:t>
            </a:r>
          </a:p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</a:p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Resolves pico-plankton </a:t>
            </a:r>
          </a:p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level </a:t>
            </a:r>
            <a:r>
              <a:rPr lang="en-CA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(mg-</a:t>
            </a:r>
            <a:r>
              <a:rPr lang="en-CA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TChla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CA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lvl="1"/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1" indent="-179388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</a:p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guide pigment analysis</a:t>
            </a:r>
          </a:p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Genus/Species level </a:t>
            </a:r>
            <a:r>
              <a:rPr lang="en-CA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abundance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(cells L</a:t>
            </a:r>
            <a:r>
              <a:rPr lang="en-CA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E3C4B5-2358-49AF-A38D-7DB6176E463F}"/>
              </a:ext>
            </a:extLst>
          </p:cNvPr>
          <p:cNvGrpSpPr/>
          <p:nvPr/>
        </p:nvGrpSpPr>
        <p:grpSpPr>
          <a:xfrm>
            <a:off x="5860470" y="2237508"/>
            <a:ext cx="3037614" cy="3416320"/>
            <a:chOff x="6463143" y="2369127"/>
            <a:chExt cx="3037614" cy="34163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F69F1-1395-4476-A54D-2B861727CE53}"/>
                </a:ext>
              </a:extLst>
            </p:cNvPr>
            <p:cNvSpPr txBox="1"/>
            <p:nvPr/>
          </p:nvSpPr>
          <p:spPr>
            <a:xfrm>
              <a:off x="6802582" y="2369127"/>
              <a:ext cx="269817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Diatoms (</a:t>
              </a:r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Diat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Dictyochophytes (</a:t>
              </a:r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Dict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Dinoflagellates (Dino)</a:t>
              </a:r>
            </a:p>
            <a:p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Cryptophytes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Cryp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Prasinophytes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Pras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Haptophytes (</a:t>
              </a:r>
              <a:r>
                <a:rPr lang="en-CA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Hapt</a:t>
              </a:r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CA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Cyanobacteria (Cyan)</a:t>
              </a:r>
            </a:p>
            <a:p>
              <a:endPara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B25CA0-ED5C-4730-88C9-15C4702CF4F6}"/>
                </a:ext>
              </a:extLst>
            </p:cNvPr>
            <p:cNvSpPr/>
            <p:nvPr/>
          </p:nvSpPr>
          <p:spPr>
            <a:xfrm>
              <a:off x="6463145" y="2473037"/>
              <a:ext cx="339437" cy="173182"/>
            </a:xfrm>
            <a:prstGeom prst="rect">
              <a:avLst/>
            </a:prstGeom>
            <a:solidFill>
              <a:srgbClr val="FF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267DAC-5701-44ED-A7A8-4FF476351A1F}"/>
                </a:ext>
              </a:extLst>
            </p:cNvPr>
            <p:cNvSpPr/>
            <p:nvPr/>
          </p:nvSpPr>
          <p:spPr>
            <a:xfrm>
              <a:off x="6463145" y="2750497"/>
              <a:ext cx="339437" cy="173182"/>
            </a:xfrm>
            <a:prstGeom prst="rect">
              <a:avLst/>
            </a:prstGeom>
            <a:solidFill>
              <a:srgbClr val="FF99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CE151D-3F56-4E28-B776-2C2F1DD53109}"/>
                </a:ext>
              </a:extLst>
            </p:cNvPr>
            <p:cNvSpPr/>
            <p:nvPr/>
          </p:nvSpPr>
          <p:spPr>
            <a:xfrm>
              <a:off x="6463144" y="3028926"/>
              <a:ext cx="339437" cy="17318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E17379-D070-4EFF-B4BB-1056C874ECCD}"/>
                </a:ext>
              </a:extLst>
            </p:cNvPr>
            <p:cNvSpPr/>
            <p:nvPr/>
          </p:nvSpPr>
          <p:spPr>
            <a:xfrm>
              <a:off x="6463144" y="3298459"/>
              <a:ext cx="339437" cy="17318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6A081A-9BB7-4742-B48B-3BD8F8AC2122}"/>
                </a:ext>
              </a:extLst>
            </p:cNvPr>
            <p:cNvSpPr/>
            <p:nvPr/>
          </p:nvSpPr>
          <p:spPr>
            <a:xfrm>
              <a:off x="6463144" y="3592283"/>
              <a:ext cx="339437" cy="17318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2F8DF0-1781-4698-9EA5-82A268F63208}"/>
                </a:ext>
              </a:extLst>
            </p:cNvPr>
            <p:cNvSpPr/>
            <p:nvPr/>
          </p:nvSpPr>
          <p:spPr>
            <a:xfrm>
              <a:off x="6463144" y="3861158"/>
              <a:ext cx="339437" cy="173182"/>
            </a:xfrm>
            <a:prstGeom prst="rect">
              <a:avLst/>
            </a:prstGeom>
            <a:solidFill>
              <a:srgbClr val="7D4D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BCCD74-0E6E-4976-AB45-BF44C27E880E}"/>
                </a:ext>
              </a:extLst>
            </p:cNvPr>
            <p:cNvSpPr/>
            <p:nvPr/>
          </p:nvSpPr>
          <p:spPr>
            <a:xfrm>
              <a:off x="6463143" y="4146963"/>
              <a:ext cx="339437" cy="173182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E93563-7F70-4FD7-9AB5-3C2BDD9ADA5C}"/>
              </a:ext>
            </a:extLst>
          </p:cNvPr>
          <p:cNvCxnSpPr>
            <a:cxnSpLocks/>
          </p:cNvCxnSpPr>
          <p:nvPr/>
        </p:nvCxnSpPr>
        <p:spPr>
          <a:xfrm>
            <a:off x="4873756" y="3354799"/>
            <a:ext cx="847986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310453-990B-4059-A817-32015D049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732" y="3262796"/>
            <a:ext cx="1388341" cy="138249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81620FC-AFFA-4D40-A364-09B54A428F7B}"/>
              </a:ext>
            </a:extLst>
          </p:cNvPr>
          <p:cNvGrpSpPr/>
          <p:nvPr/>
        </p:nvGrpSpPr>
        <p:grpSpPr>
          <a:xfrm>
            <a:off x="10332420" y="3419061"/>
            <a:ext cx="1631796" cy="1074301"/>
            <a:chOff x="10283929" y="2752366"/>
            <a:chExt cx="1631796" cy="10743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C3EAE7-CC94-4E23-8B0C-F5FA802A0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5725" y="2822316"/>
              <a:ext cx="1530000" cy="1004351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B9238E-EBFB-4292-96D3-85C40748DE4B}"/>
                </a:ext>
              </a:extLst>
            </p:cNvPr>
            <p:cNvSpPr/>
            <p:nvPr/>
          </p:nvSpPr>
          <p:spPr>
            <a:xfrm>
              <a:off x="10283929" y="2752366"/>
              <a:ext cx="7550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200" dirty="0">
                  <a:solidFill>
                    <a:schemeClr val="bg1"/>
                  </a:solidFill>
                </a:rPr>
                <a:t>CSIRO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E343D18-F8CF-45E3-B0D6-46664F9414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73" y="5139537"/>
            <a:ext cx="1386000" cy="1386000"/>
          </a:xfrm>
          <a:prstGeom prst="rect">
            <a:avLst/>
          </a:prstGeom>
          <a:ln w="25400">
            <a:solidFill>
              <a:srgbClr val="00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6954B-0888-4E0C-9D48-99816D749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599" y="5139537"/>
            <a:ext cx="1386000" cy="1386000"/>
          </a:xfrm>
          <a:prstGeom prst="rect">
            <a:avLst/>
          </a:prstGeom>
          <a:ln w="25400">
            <a:solidFill>
              <a:srgbClr val="7D4DCC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83047-F089-4B68-BF76-E5B5842894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027" y="653589"/>
            <a:ext cx="1440000" cy="1080000"/>
          </a:xfrm>
          <a:prstGeom prst="rect">
            <a:avLst/>
          </a:prstGeom>
          <a:ln w="25400">
            <a:solidFill>
              <a:srgbClr val="FF8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AF9B98-C525-4D5E-B4B3-7845705A78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932" y="662117"/>
            <a:ext cx="1360743" cy="1080000"/>
          </a:xfrm>
          <a:prstGeom prst="rect">
            <a:avLst/>
          </a:prstGeom>
          <a:ln w="25400">
            <a:solidFill>
              <a:srgbClr val="FF8000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0FD4AB8-FDED-4A98-BD27-A884EE1B0621}"/>
              </a:ext>
            </a:extLst>
          </p:cNvPr>
          <p:cNvSpPr/>
          <p:nvPr/>
        </p:nvSpPr>
        <p:spPr>
          <a:xfrm>
            <a:off x="6965122" y="596979"/>
            <a:ext cx="755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UBC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C34774-8B50-49C4-93C7-63FE5DF6FDC2}"/>
              </a:ext>
            </a:extLst>
          </p:cNvPr>
          <p:cNvSpPr/>
          <p:nvPr/>
        </p:nvSpPr>
        <p:spPr>
          <a:xfrm>
            <a:off x="8472378" y="602588"/>
            <a:ext cx="755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UBC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7FBB5F-0AF9-4143-B9B9-0F07A08C4C4A}"/>
              </a:ext>
            </a:extLst>
          </p:cNvPr>
          <p:cNvGrpSpPr/>
          <p:nvPr/>
        </p:nvGrpSpPr>
        <p:grpSpPr>
          <a:xfrm>
            <a:off x="10208360" y="580249"/>
            <a:ext cx="1693239" cy="1136610"/>
            <a:chOff x="7749454" y="566030"/>
            <a:chExt cx="1693239" cy="113661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0FB47B6-ABC1-49DB-A331-6EDBF7BA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524179" y="910261"/>
              <a:ext cx="1080000" cy="504758"/>
            </a:xfrm>
            <a:prstGeom prst="rect">
              <a:avLst/>
            </a:prstGeom>
            <a:ln w="25400">
              <a:solidFill>
                <a:srgbClr val="0073BD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24F1CD-D335-4ECB-88EE-30CD83EAD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1463" y="622640"/>
              <a:ext cx="1051230" cy="1080000"/>
            </a:xfrm>
            <a:prstGeom prst="rect">
              <a:avLst/>
            </a:prstGeom>
            <a:ln w="25400">
              <a:solidFill>
                <a:srgbClr val="0073BD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49954F-0A97-4678-B55C-6C60834C0842}"/>
                </a:ext>
              </a:extLst>
            </p:cNvPr>
            <p:cNvSpPr/>
            <p:nvPr/>
          </p:nvSpPr>
          <p:spPr>
            <a:xfrm>
              <a:off x="7749454" y="571266"/>
              <a:ext cx="7550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200" dirty="0">
                  <a:solidFill>
                    <a:schemeClr val="bg1"/>
                  </a:solidFill>
                </a:rPr>
                <a:t>UBC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581C6BC-627B-4439-A12F-7E48D97FFAFE}"/>
                </a:ext>
              </a:extLst>
            </p:cNvPr>
            <p:cNvSpPr/>
            <p:nvPr/>
          </p:nvSpPr>
          <p:spPr>
            <a:xfrm>
              <a:off x="8311126" y="566030"/>
              <a:ext cx="7550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200" dirty="0">
                  <a:solidFill>
                    <a:schemeClr val="bg1"/>
                  </a:solidFill>
                </a:rPr>
                <a:t>UBC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D5AC0D-F70F-42CB-8450-1F8F1E96BEE8}"/>
              </a:ext>
            </a:extLst>
          </p:cNvPr>
          <p:cNvGrpSpPr/>
          <p:nvPr/>
        </p:nvGrpSpPr>
        <p:grpSpPr>
          <a:xfrm>
            <a:off x="9645706" y="1959364"/>
            <a:ext cx="1530000" cy="1136610"/>
            <a:chOff x="10385725" y="566030"/>
            <a:chExt cx="1530000" cy="11366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748470D-179C-4B3B-8D88-13306941A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8939" y="622640"/>
              <a:ext cx="1526786" cy="1080000"/>
            </a:xfrm>
            <a:prstGeom prst="rect">
              <a:avLst/>
            </a:prstGeom>
            <a:ln w="25400">
              <a:solidFill>
                <a:srgbClr val="FF99C7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9D2A5A-6024-4078-815F-809A30702391}"/>
                </a:ext>
              </a:extLst>
            </p:cNvPr>
            <p:cNvSpPr/>
            <p:nvPr/>
          </p:nvSpPr>
          <p:spPr>
            <a:xfrm>
              <a:off x="10385725" y="566030"/>
              <a:ext cx="7550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200" dirty="0">
                  <a:solidFill>
                    <a:schemeClr val="bg1"/>
                  </a:solidFill>
                </a:rPr>
                <a:t>UBC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75A2F6C-6322-47C9-90AC-0E1635496193}"/>
              </a:ext>
            </a:extLst>
          </p:cNvPr>
          <p:cNvSpPr/>
          <p:nvPr/>
        </p:nvSpPr>
        <p:spPr>
          <a:xfrm>
            <a:off x="6965122" y="1716859"/>
            <a:ext cx="23439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https://www.eoas.ubc.ca/research/phytoplankton/</a:t>
            </a:r>
            <a:endParaRPr lang="en-CA" sz="8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5BE9DE-DDAE-491D-8042-267C142176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530" y="5139537"/>
            <a:ext cx="1567923" cy="1386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3B87754-747B-4627-8A44-A2EDC8F0876B}"/>
              </a:ext>
            </a:extLst>
          </p:cNvPr>
          <p:cNvSpPr/>
          <p:nvPr/>
        </p:nvSpPr>
        <p:spPr>
          <a:xfrm>
            <a:off x="8714722" y="3183665"/>
            <a:ext cx="755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UBC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D0EAD5-5CE5-4541-9D5D-3D63F0460AA7}"/>
              </a:ext>
            </a:extLst>
          </p:cNvPr>
          <p:cNvSpPr/>
          <p:nvPr/>
        </p:nvSpPr>
        <p:spPr>
          <a:xfrm>
            <a:off x="8668883" y="6331615"/>
            <a:ext cx="16018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Univ. Tsukuba – </a:t>
            </a:r>
            <a:r>
              <a:rPr lang="en-CA" sz="900" dirty="0" err="1">
                <a:solidFill>
                  <a:schemeClr val="bg1"/>
                </a:solidFill>
              </a:rPr>
              <a:t>Nigaku</a:t>
            </a:r>
            <a:r>
              <a:rPr lang="en-CA" sz="900" dirty="0">
                <a:solidFill>
                  <a:schemeClr val="bg1"/>
                </a:solidFill>
              </a:rPr>
              <a:t>-Ike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9DA448-80D4-4A7C-BE0F-C2AFA9F9145C}"/>
              </a:ext>
            </a:extLst>
          </p:cNvPr>
          <p:cNvSpPr/>
          <p:nvPr/>
        </p:nvSpPr>
        <p:spPr>
          <a:xfrm>
            <a:off x="10434216" y="6328573"/>
            <a:ext cx="16018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Taylor (2011)</a:t>
            </a: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3D2E5DE7-8C96-4232-B922-92CD8D2E9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5"/>
    </mc:Choice>
    <mc:Fallback xmlns="">
      <p:transition spd="slow" advTm="5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2538-A38D-4357-ABC9-2AE59947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8768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– Phytoplankton Biomass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5C4AD3-86B9-4B1B-90A5-6F5409E6E80A}"/>
              </a:ext>
            </a:extLst>
          </p:cNvPr>
          <p:cNvSpPr txBox="1"/>
          <p:nvPr/>
        </p:nvSpPr>
        <p:spPr>
          <a:xfrm>
            <a:off x="9301534" y="717857"/>
            <a:ext cx="289046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Spring blooms: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ncreased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reduced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ermination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nutrient limitation.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spring bloom: 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utrient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renewal from wind events.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Summer: 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TChla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nutrients and higher stratification.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utrient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renewal and drawdown not always met with increased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TChla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F1957-8086-44C5-BCE0-6BD70F492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19" y="596322"/>
            <a:ext cx="8672439" cy="6071074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3DC7064-2E7B-4442-8E8C-A42FEB568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2"/>
    </mc:Choice>
    <mc:Fallback xmlns="">
      <p:transition spd="slow" advTm="7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CBFC5C5-0EFB-44CC-8B45-8FC9F937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8768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– Phytoplankton Compositions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A78EB7-F85A-49F8-B41F-B584596ABCEF}"/>
              </a:ext>
            </a:extLst>
          </p:cNvPr>
          <p:cNvSpPr txBox="1"/>
          <p:nvPr/>
        </p:nvSpPr>
        <p:spPr>
          <a:xfrm>
            <a:off x="7259302" y="2327398"/>
            <a:ext cx="5036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Blooms dominated by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diatoms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with exception to July 2016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99C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Dictyocha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silicoflagellate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 spring and summer – increased diversity dominated by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cryptophytes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prasinophytes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cyanobacteria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E1F8D98-212A-463B-92AE-5B81DB274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37" y="601031"/>
            <a:ext cx="6839726" cy="612039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CC830C5-48A3-4016-9FC9-8CF02F02F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1"/>
    </mc:Choice>
    <mc:Fallback xmlns="">
      <p:transition spd="slow" advTm="4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A8312A-DBCE-4AFD-A5A3-4CD967F5E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0" y="487681"/>
            <a:ext cx="8152005" cy="62338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438B1E-6B03-4846-9728-A7E561C0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8768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– 2019 and 2020 Vertical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7CC84-CD7F-45B8-AD4B-C5073EE0166B}"/>
              </a:ext>
            </a:extLst>
          </p:cNvPr>
          <p:cNvSpPr txBox="1"/>
          <p:nvPr/>
        </p:nvSpPr>
        <p:spPr>
          <a:xfrm>
            <a:off x="798541" y="81140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0BECF-3B12-4A8F-8E95-C7C83AFCB78B}"/>
              </a:ext>
            </a:extLst>
          </p:cNvPr>
          <p:cNvSpPr txBox="1"/>
          <p:nvPr/>
        </p:nvSpPr>
        <p:spPr>
          <a:xfrm>
            <a:off x="798541" y="227148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D9B37-A4FB-4C8E-AC52-1B383E110419}"/>
              </a:ext>
            </a:extLst>
          </p:cNvPr>
          <p:cNvSpPr txBox="1"/>
          <p:nvPr/>
        </p:nvSpPr>
        <p:spPr>
          <a:xfrm>
            <a:off x="740031" y="373156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62F1B0-2EA1-4F6E-8A37-C7D9A8091ED7}"/>
              </a:ext>
            </a:extLst>
          </p:cNvPr>
          <p:cNvSpPr txBox="1"/>
          <p:nvPr/>
        </p:nvSpPr>
        <p:spPr>
          <a:xfrm>
            <a:off x="740031" y="51916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BE73A-660B-4643-8EF4-7F786F1A9F56}"/>
              </a:ext>
            </a:extLst>
          </p:cNvPr>
          <p:cNvSpPr txBox="1"/>
          <p:nvPr/>
        </p:nvSpPr>
        <p:spPr>
          <a:xfrm>
            <a:off x="8559241" y="1547625"/>
            <a:ext cx="33497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of spring bloom, biomass constrained to upper 10m.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very high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cryptophyte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prasinophyte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cyanobacteria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biomass. </a:t>
            </a:r>
            <a:endPara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similar to earlier years.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spring and summer persistently low in diatom biomass throughout six year timeseries. 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93F61D0-9DAB-4B94-8962-690D42F39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5"/>
    </mc:Choice>
    <mc:Fallback xmlns="">
      <p:transition spd="slow" advTm="4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7FA7-B732-4F66-8EB8-D3FD3789F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305309" cy="668867"/>
          </a:xfrm>
        </p:spPr>
        <p:txBody>
          <a:bodyPr>
            <a:normAutofit fontScale="90000"/>
          </a:bodyPr>
          <a:lstStyle/>
          <a:p>
            <a:pPr algn="l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Databases and Public Availability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B7ED7-199F-4D62-BD4A-D19E6E13506C}"/>
              </a:ext>
            </a:extLst>
          </p:cNvPr>
          <p:cNvSpPr txBox="1"/>
          <p:nvPr/>
        </p:nvSpPr>
        <p:spPr>
          <a:xfrm>
            <a:off x="159871" y="1101173"/>
            <a:ext cx="118722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Status:</a:t>
            </a:r>
          </a:p>
          <a:p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Phytoplankton Microscopy (2016-2018)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GBIF - </a:t>
            </a: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https://doi.org/10.15468/q748tc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OBIS -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http://ipt.iobis.org/obiscanada/resource?r=hakai_protistan_plankton_qu39&amp;v=1.2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will be collected and submitted to the end of 2021</a:t>
            </a:r>
          </a:p>
          <a:p>
            <a:pPr lvl="0"/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CA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HPLC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Terms exist on BODC NERC vocabulary server (NVS)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could be incorporated into Canadian Integrated Ocean Observing System (CIOOS)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submitted to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NASA’s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SeaBASS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repository: 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https://seabass.gsfc.nasa.gov/naames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/>
            <a:r>
              <a:rPr lang="en-CA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CA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Chemtax</a:t>
            </a:r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OBIS requires 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scientificName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connected to World Register of Marine Species (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WoRMS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LSID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submit HPLC with </a:t>
            </a: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Chemtax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ratios and parameters provided in metadata and publications</a:t>
            </a:r>
          </a:p>
          <a:p>
            <a:pPr lvl="1"/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CA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987DB7-4F1C-431B-905C-DF2F8FBAADC8}"/>
              </a:ext>
            </a:extLst>
          </p:cNvPr>
          <p:cNvSpPr/>
          <p:nvPr/>
        </p:nvSpPr>
        <p:spPr>
          <a:xfrm>
            <a:off x="4791506" y="1746091"/>
            <a:ext cx="182880" cy="182880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C7EA59-1D91-4963-8BC5-463B93BDAA18}"/>
              </a:ext>
            </a:extLst>
          </p:cNvPr>
          <p:cNvSpPr/>
          <p:nvPr/>
        </p:nvSpPr>
        <p:spPr>
          <a:xfrm>
            <a:off x="1198008" y="3123742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4990F3-8B85-4C48-8516-A50DF152B7D5}"/>
              </a:ext>
            </a:extLst>
          </p:cNvPr>
          <p:cNvSpPr/>
          <p:nvPr/>
        </p:nvSpPr>
        <p:spPr>
          <a:xfrm>
            <a:off x="1554817" y="4507613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84F6332-7BF0-4EF7-926B-2054265ED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5"/>
    </mc:Choice>
    <mc:Fallback xmlns="">
      <p:transition spd="slow" advTm="6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7FA7-B732-4F66-8EB8-D3FD3789F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305309" cy="668867"/>
          </a:xfrm>
        </p:spPr>
        <p:txBody>
          <a:bodyPr>
            <a:normAutofit fontScale="90000"/>
          </a:bodyPr>
          <a:lstStyle/>
          <a:p>
            <a:pPr algn="l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10C5CA-34F1-4933-A728-0611FE817322}"/>
              </a:ext>
            </a:extLst>
          </p:cNvPr>
          <p:cNvSpPr/>
          <p:nvPr/>
        </p:nvSpPr>
        <p:spPr>
          <a:xfrm>
            <a:off x="1407886" y="2003700"/>
            <a:ext cx="98974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HPLC samples: </a:t>
            </a:r>
          </a:p>
          <a:p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collect, quick to analyze, cost effective and provide a consistent method to monitor phytoplankton compositions in dynamic coastal environments.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 microscopy, this method characterizes the entire phytoplankton community including pico-sized species and provides a proxy of biomass.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 for in-depth monitoring of phytoplankton communities at high temporal and vertical resolutions in the Northern Salish Sea. The timeseries is ongoing and will provide greater insight with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BC5C4E8D-5FCA-4175-A5EE-5C36A44E3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6"/>
    </mc:Choice>
    <mc:Fallback xmlns="">
      <p:transition spd="slow" advTm="3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898</Words>
  <Application>Microsoft Office PowerPoint</Application>
  <PresentationFormat>Widescreen</PresentationFormat>
  <Paragraphs>147</Paragraphs>
  <Slides>11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Phytoplankton Compositions and Environmental Drivers in the Northern Salish Sea</vt:lpstr>
      <vt:lpstr>Objectives</vt:lpstr>
      <vt:lpstr>Study Region and Data</vt:lpstr>
      <vt:lpstr>HPLC Phytoplankton Compositions</vt:lpstr>
      <vt:lpstr>Results – Phytoplankton Biomass</vt:lpstr>
      <vt:lpstr>Results – Phytoplankton Compositions</vt:lpstr>
      <vt:lpstr>Results – 2019 and 2020 Vertical</vt:lpstr>
      <vt:lpstr>Databases and Public Availability</vt:lpstr>
      <vt:lpstr>Summary</vt:lpstr>
      <vt:lpstr>Thank you!</vt:lpstr>
      <vt:lpstr>Journal Article Points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Phytoplankton Compositions and Environmental Drivers in the Northern Salish Sea</dc:title>
  <dc:creator>Justin</dc:creator>
  <cp:lastModifiedBy>Justin Del Belluz</cp:lastModifiedBy>
  <cp:revision>192</cp:revision>
  <dcterms:created xsi:type="dcterms:W3CDTF">2019-10-15T16:39:20Z</dcterms:created>
  <dcterms:modified xsi:type="dcterms:W3CDTF">2021-10-06T18:19:00Z</dcterms:modified>
</cp:coreProperties>
</file>