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62" r:id="rId2"/>
    <p:sldId id="901" r:id="rId3"/>
    <p:sldId id="908" r:id="rId4"/>
    <p:sldId id="900" r:id="rId5"/>
    <p:sldId id="903" r:id="rId6"/>
    <p:sldId id="904" r:id="rId7"/>
    <p:sldId id="256" r:id="rId8"/>
    <p:sldId id="905" r:id="rId9"/>
    <p:sldId id="271" r:id="rId10"/>
    <p:sldId id="273" r:id="rId11"/>
    <p:sldId id="902" r:id="rId12"/>
    <p:sldId id="91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C1D2"/>
    <a:srgbClr val="58585A"/>
    <a:srgbClr val="95C83C"/>
    <a:srgbClr val="E85B5D"/>
    <a:srgbClr val="1E80A9"/>
    <a:srgbClr val="74D0DD"/>
    <a:srgbClr val="EDEFE9"/>
    <a:srgbClr val="E3F4F8"/>
    <a:srgbClr val="CAF3EC"/>
    <a:srgbClr val="81BE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01"/>
    <p:restoredTop sz="94520"/>
  </p:normalViewPr>
  <p:slideViewPr>
    <p:cSldViewPr snapToGrid="0" snapToObjects="1">
      <p:cViewPr varScale="1">
        <p:scale>
          <a:sx n="58" d="100"/>
          <a:sy n="58" d="100"/>
        </p:scale>
        <p:origin x="1190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A72750-AC27-BA48-A19F-4605EA782B71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38EB99-967A-974D-AC92-AAD0C180BC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618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8EB99-967A-974D-AC92-AAD0C180BCD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943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8EB99-967A-974D-AC92-AAD0C180BCD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5146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8EB99-967A-974D-AC92-AAD0C180BCD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5197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cdb69575ef_1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2" name="Google Shape;382;gcdb69575ef_1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36450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cdb69575ef_1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gcdb69575ef_1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3276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72B70-B223-F74C-AA0C-9F70FE2B06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1AAD88-09E1-6C4B-9039-A76A4C8C35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4A2EE1-AD39-9243-A10F-3999C7721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A13E4-45DA-7B47-8173-86E7921EAF46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648225-9ACE-DD4C-A2E7-F3C29E04A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5EF338-4418-3F43-9213-C6D18C0E3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7200B-B9CF-CA44-BC19-6D66C730E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13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BDEAA-3EB4-EF46-A459-1CCD58023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D0D588-07E3-8345-A04F-DAE1319F71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9796D2-9A2D-C14A-9E12-A9610C682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A13E4-45DA-7B47-8173-86E7921EAF46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DDB72-94F1-4A4E-BAA4-81F5986B2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B07A19-9519-E846-BBA2-E4076D767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7200B-B9CF-CA44-BC19-6D66C730E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743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72A05B-BEE8-FC48-B9A8-2501F86DF0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235E68-6139-1B4D-8BCC-E176A7937E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E38359-BCD9-DB4C-ADDD-76ACC3FDC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A13E4-45DA-7B47-8173-86E7921EAF46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BB97A6-683E-4643-9372-3652AC4BA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9A575B-5D2A-334C-BC63-395170D13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7200B-B9CF-CA44-BC19-6D66C730E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4840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03745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80CB2-747F-E24F-8110-43512C6D7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99800-F7A3-7F4E-939D-A798C6C40F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EC7397-A70B-3047-806D-B6D120A5D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A13E4-45DA-7B47-8173-86E7921EAF46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B3364B-CF19-BF46-9F4B-4B1B00B06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2B87B1-2272-224A-A4D0-F591A4B9C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7200B-B9CF-CA44-BC19-6D66C730E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850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BEB7E-8B00-1A4A-9ACE-1572A1512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D84986-AE85-6A46-9A2C-73EA421DB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9E525C-6DA6-BF47-AA46-C528FD46D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A13E4-45DA-7B47-8173-86E7921EAF46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B58CA8-7FDE-8B41-A428-8F428B8C1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87CAAE-3B5B-5849-9BCF-16E5EEBFD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7200B-B9CF-CA44-BC19-6D66C730E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154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8D6B0-F087-F44D-874A-D77A04858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87F2F-0864-3849-8F83-9B664171D8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B239B8-ED4F-0546-B2F3-E7036DF4C6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4B5173-561F-584D-8700-2198F4506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A13E4-45DA-7B47-8173-86E7921EAF46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12F763-0434-934C-90F1-BA05A5EFB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02470B-7538-294C-83AE-68DD982FC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7200B-B9CF-CA44-BC19-6D66C730E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113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1F2DB-AFFC-064C-AF86-4F593458A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E5A314-8F72-8E4F-8C61-00D2C62554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E459D4-A0E6-8D44-8DA7-ACF233A18C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DF3719-982C-654E-83CC-4A669924E7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D07638-C6B7-CE48-9583-85DE1BCCA4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24ED29-8ED6-B04D-B5D6-671203C53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A13E4-45DA-7B47-8173-86E7921EAF46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6861D-9AB3-6843-8081-A5A932454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47257D-4E8F-8945-9551-722729459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7200B-B9CF-CA44-BC19-6D66C730E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657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C793C-418E-0247-A6B4-A2D4E308D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84948A-DB18-CF4C-96B4-2627FBF4B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A13E4-45DA-7B47-8173-86E7921EAF46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762830-028F-094E-AC23-6683D9AD7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D3D6BF-BB39-514C-A70F-124EBAB5C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7200B-B9CF-CA44-BC19-6D66C730E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414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5EED6E-4328-AF45-8842-D847E1710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A13E4-45DA-7B47-8173-86E7921EAF46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46A89F-09BF-7448-B522-834D07F40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52E05F-87BB-AF43-B307-D090AFFA6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7200B-B9CF-CA44-BC19-6D66C730E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066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AD2A2-71E2-3444-AD80-4142A2034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68994D-D76A-7040-9897-00ED6305FB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C3483E-02F3-484D-BCCE-498A7AD722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8291CA-0CDE-CF49-A0CF-EF29A6C8D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A13E4-45DA-7B47-8173-86E7921EAF46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08C78F-31E7-184E-A22D-FC2F8397C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E7E492-5D97-0541-801B-1F1BE8175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7200B-B9CF-CA44-BC19-6D66C730E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370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A177D-FE48-8048-951E-0254147CB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D9A243-5648-1044-8D7B-C0D2428B72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258BFE-6AEF-5542-BF48-4947EF6859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7A4D9A-79EB-3046-8750-273E1996F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A13E4-45DA-7B47-8173-86E7921EAF46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82A2AF-694F-804B-AE69-AD6628B66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70960A-5430-F245-97CE-DEF590FAC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7200B-B9CF-CA44-BC19-6D66C730E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066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0BAEBF-3D1E-5748-A736-A27CEF868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7858F5-E2D2-8844-BD27-AC5077D526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540920-F400-844C-9E61-FF6FC08D5F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A13E4-45DA-7B47-8173-86E7921EAF46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56E15D-9585-F746-924F-F6B5E38362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D9FE70-AFCE-7143-AE17-FCF7A49191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F7200B-B9CF-CA44-BC19-6D66C730E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538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11" Type="http://schemas.openxmlformats.org/officeDocument/2006/relationships/image" Target="../media/image8.tiff"/><Relationship Id="rId5" Type="http://schemas.openxmlformats.org/officeDocument/2006/relationships/image" Target="../media/image2.png"/><Relationship Id="rId10" Type="http://schemas.openxmlformats.org/officeDocument/2006/relationships/image" Target="../media/image7.tiff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9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26" Type="http://schemas.openxmlformats.org/officeDocument/2006/relationships/image" Target="../media/image51.tiff"/><Relationship Id="rId3" Type="http://schemas.openxmlformats.org/officeDocument/2006/relationships/audio" Target="../media/media11.m4a"/><Relationship Id="rId21" Type="http://schemas.openxmlformats.org/officeDocument/2006/relationships/image" Target="../media/image48.png"/><Relationship Id="rId7" Type="http://schemas.openxmlformats.org/officeDocument/2006/relationships/image" Target="../media/image6.png"/><Relationship Id="rId12" Type="http://schemas.openxmlformats.org/officeDocument/2006/relationships/image" Target="../media/image39.png"/><Relationship Id="rId17" Type="http://schemas.openxmlformats.org/officeDocument/2006/relationships/image" Target="../media/image44.emf"/><Relationship Id="rId25" Type="http://schemas.openxmlformats.org/officeDocument/2006/relationships/image" Target="../media/image50.tiff"/><Relationship Id="rId2" Type="http://schemas.microsoft.com/office/2007/relationships/media" Target="../media/media11.m4a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1" Type="http://schemas.openxmlformats.org/officeDocument/2006/relationships/tags" Target="../tags/tag8.xml"/><Relationship Id="rId6" Type="http://schemas.openxmlformats.org/officeDocument/2006/relationships/image" Target="../media/image11.tiff"/><Relationship Id="rId11" Type="http://schemas.openxmlformats.org/officeDocument/2006/relationships/image" Target="../media/image38.png"/><Relationship Id="rId24" Type="http://schemas.openxmlformats.org/officeDocument/2006/relationships/image" Target="../media/image33.png"/><Relationship Id="rId5" Type="http://schemas.openxmlformats.org/officeDocument/2006/relationships/image" Target="../media/image34.png"/><Relationship Id="rId15" Type="http://schemas.openxmlformats.org/officeDocument/2006/relationships/image" Target="../media/image42.emf"/><Relationship Id="rId23" Type="http://schemas.openxmlformats.org/officeDocument/2006/relationships/image" Target="../media/image10.png"/><Relationship Id="rId10" Type="http://schemas.openxmlformats.org/officeDocument/2006/relationships/image" Target="../media/image37.png"/><Relationship Id="rId19" Type="http://schemas.openxmlformats.org/officeDocument/2006/relationships/image" Target="../media/image46.em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49.png"/><Relationship Id="rId27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8.tif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3.png"/><Relationship Id="rId12" Type="http://schemas.openxmlformats.org/officeDocument/2006/relationships/image" Target="../media/image6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52.tiff"/><Relationship Id="rId11" Type="http://schemas.openxmlformats.org/officeDocument/2006/relationships/image" Target="../media/image57.tiff"/><Relationship Id="rId5" Type="http://schemas.openxmlformats.org/officeDocument/2006/relationships/image" Target="../media/image10.png"/><Relationship Id="rId10" Type="http://schemas.openxmlformats.org/officeDocument/2006/relationships/image" Target="../media/image56.png"/><Relationship Id="rId4" Type="http://schemas.openxmlformats.org/officeDocument/2006/relationships/image" Target="../media/image11.tiff"/><Relationship Id="rId9" Type="http://schemas.openxmlformats.org/officeDocument/2006/relationships/image" Target="../media/image55.png"/><Relationship Id="rId1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9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11.tiff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iff"/><Relationship Id="rId3" Type="http://schemas.openxmlformats.org/officeDocument/2006/relationships/audio" Target="../media/media3.m4a"/><Relationship Id="rId7" Type="http://schemas.openxmlformats.org/officeDocument/2006/relationships/image" Target="../media/image14.tiff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13.tiff"/><Relationship Id="rId5" Type="http://schemas.openxmlformats.org/officeDocument/2006/relationships/image" Target="../media/image12.jpeg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4.m4a"/><Relationship Id="rId7" Type="http://schemas.openxmlformats.org/officeDocument/2006/relationships/image" Target="../media/image10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11.tiff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1.tiff"/><Relationship Id="rId3" Type="http://schemas.openxmlformats.org/officeDocument/2006/relationships/audio" Target="../media/media5.m4a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9.png"/><Relationship Id="rId2" Type="http://schemas.microsoft.com/office/2007/relationships/media" Target="../media/media5.m4a"/><Relationship Id="rId16" Type="http://schemas.openxmlformats.org/officeDocument/2006/relationships/image" Target="../media/image22.png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10.png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8.png"/><Relationship Id="rId1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5.png"/><Relationship Id="rId18" Type="http://schemas.openxmlformats.org/officeDocument/2006/relationships/image" Target="../media/image29.png"/><Relationship Id="rId3" Type="http://schemas.openxmlformats.org/officeDocument/2006/relationships/audio" Target="../media/media6.m4a"/><Relationship Id="rId21" Type="http://schemas.openxmlformats.org/officeDocument/2006/relationships/image" Target="../media/image6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17" Type="http://schemas.openxmlformats.org/officeDocument/2006/relationships/image" Target="../media/image28.png"/><Relationship Id="rId2" Type="http://schemas.microsoft.com/office/2007/relationships/media" Target="../media/media6.m4a"/><Relationship Id="rId16" Type="http://schemas.openxmlformats.org/officeDocument/2006/relationships/image" Target="../media/image27.png"/><Relationship Id="rId20" Type="http://schemas.openxmlformats.org/officeDocument/2006/relationships/image" Target="../media/image11.tiff"/><Relationship Id="rId1" Type="http://schemas.openxmlformats.org/officeDocument/2006/relationships/tags" Target="../tags/tag5.xml"/><Relationship Id="rId6" Type="http://schemas.openxmlformats.org/officeDocument/2006/relationships/image" Target="../media/image15.png"/><Relationship Id="rId11" Type="http://schemas.openxmlformats.org/officeDocument/2006/relationships/image" Target="../media/image21.png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19.png"/><Relationship Id="rId10" Type="http://schemas.openxmlformats.org/officeDocument/2006/relationships/image" Target="../media/image20.png"/><Relationship Id="rId19" Type="http://schemas.openxmlformats.org/officeDocument/2006/relationships/image" Target="../media/image30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8.png"/><Relationship Id="rId14" Type="http://schemas.openxmlformats.org/officeDocument/2006/relationships/image" Target="../media/image26.png"/><Relationship Id="rId2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7.m4a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11" Type="http://schemas.openxmlformats.org/officeDocument/2006/relationships/image" Target="../media/image10.png"/><Relationship Id="rId5" Type="http://schemas.openxmlformats.org/officeDocument/2006/relationships/image" Target="../media/image2.pn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1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1.png"/><Relationship Id="rId3" Type="http://schemas.openxmlformats.org/officeDocument/2006/relationships/audio" Target="../media/media8.m4a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9.png"/><Relationship Id="rId2" Type="http://schemas.microsoft.com/office/2007/relationships/media" Target="../media/media8.m4a"/><Relationship Id="rId16" Type="http://schemas.openxmlformats.org/officeDocument/2006/relationships/image" Target="../media/image6.png"/><Relationship Id="rId1" Type="http://schemas.openxmlformats.org/officeDocument/2006/relationships/tags" Target="../tags/tag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11.tiff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8.png"/><Relationship Id="rId1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2.png"/><Relationship Id="rId5" Type="http://schemas.openxmlformats.org/officeDocument/2006/relationships/hyperlink" Target="mailto:heicken@alaska.edu" TargetMode="External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50DA0F1-E1AF-0846-A48F-E77B318292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76893" y="781600"/>
            <a:ext cx="5991584" cy="5667714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F336AC25-C195-0848-8F45-93800A1FE10F}"/>
              </a:ext>
            </a:extLst>
          </p:cNvPr>
          <p:cNvSpPr/>
          <p:nvPr/>
        </p:nvSpPr>
        <p:spPr>
          <a:xfrm>
            <a:off x="1388171" y="2484867"/>
            <a:ext cx="1856164" cy="2199664"/>
          </a:xfrm>
          <a:prstGeom prst="ellipse">
            <a:avLst/>
          </a:prstGeom>
          <a:solidFill>
            <a:srgbClr val="58585A"/>
          </a:solidFill>
          <a:ln>
            <a:solidFill>
              <a:srgbClr val="5858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96F205BA-5DE5-6E4C-AF50-67AF05D98D0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5753" y="3030967"/>
            <a:ext cx="2488914" cy="3244805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17A258B2-B621-A04B-8377-D35D1932F7C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04" y="1622851"/>
            <a:ext cx="3244806" cy="3060442"/>
          </a:xfrm>
          <a:prstGeom prst="rect">
            <a:avLst/>
          </a:prstGeom>
        </p:spPr>
      </p:pic>
      <p:pic>
        <p:nvPicPr>
          <p:cNvPr id="19" name="Picture 18" descr="Shape&#10;&#10;Description automatically generated">
            <a:extLst>
              <a:ext uri="{FF2B5EF4-FFF2-40B4-BE49-F238E27FC236}">
                <a16:creationId xmlns:a16="http://schemas.microsoft.com/office/drawing/2014/main" id="{972637E7-A9AF-5A43-BC5C-C9BB8CA8E9A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4553" y="3236439"/>
            <a:ext cx="3244806" cy="30604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5CC849-3CEE-5A4E-A320-1B0DDF7316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2352" y="1223796"/>
            <a:ext cx="8019648" cy="3224231"/>
          </a:xfrm>
        </p:spPr>
        <p:txBody>
          <a:bodyPr>
            <a:noAutofit/>
          </a:bodyPr>
          <a:lstStyle/>
          <a:p>
            <a:r>
              <a:rPr lang="en-US" sz="4800" i="1" dirty="0">
                <a:solidFill>
                  <a:srgbClr val="58585A"/>
                </a:solidFill>
              </a:rPr>
              <a:t>SAON-ROADS: </a:t>
            </a:r>
            <a:br>
              <a:rPr lang="en-US" sz="4800" i="1" dirty="0">
                <a:solidFill>
                  <a:srgbClr val="58585A"/>
                </a:solidFill>
              </a:rPr>
            </a:br>
            <a:r>
              <a:rPr lang="en-US" sz="4800" i="1" dirty="0">
                <a:solidFill>
                  <a:srgbClr val="58585A"/>
                </a:solidFill>
              </a:rPr>
              <a:t>Governance-informed Planning for Polar Observing and </a:t>
            </a:r>
            <a:br>
              <a:rPr lang="en-US" sz="4800" i="1" dirty="0">
                <a:solidFill>
                  <a:srgbClr val="58585A"/>
                </a:solidFill>
              </a:rPr>
            </a:br>
            <a:r>
              <a:rPr lang="en-US" sz="4800" i="1" dirty="0">
                <a:solidFill>
                  <a:srgbClr val="58585A"/>
                </a:solidFill>
              </a:rPr>
              <a:t>Data Systems</a:t>
            </a:r>
            <a:br>
              <a:rPr lang="en-US" sz="4800" i="1" dirty="0">
                <a:solidFill>
                  <a:srgbClr val="58585A"/>
                </a:solidFill>
              </a:rPr>
            </a:br>
            <a:r>
              <a:rPr lang="en-US" sz="2400" i="1" dirty="0">
                <a:solidFill>
                  <a:srgbClr val="2BC1D2"/>
                </a:solidFill>
              </a:rPr>
              <a:t>PICES - 2021</a:t>
            </a:r>
            <a:br>
              <a:rPr lang="en-US" sz="2400" i="1" dirty="0">
                <a:solidFill>
                  <a:srgbClr val="2BC1D2"/>
                </a:solidFill>
              </a:rPr>
            </a:br>
            <a:r>
              <a:rPr lang="en-US" sz="2400" i="1" dirty="0">
                <a:solidFill>
                  <a:srgbClr val="2BC1D2"/>
                </a:solidFill>
              </a:rPr>
              <a:t>October 19, 2021</a:t>
            </a:r>
            <a:endParaRPr lang="en-US" sz="2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2435E0-ECA8-F049-BE62-1A5029BD7E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22193" y="4718073"/>
            <a:ext cx="3384967" cy="1425967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1800" b="1" dirty="0"/>
              <a:t>Sandy Starkweather</a:t>
            </a:r>
            <a:br>
              <a:rPr lang="en-US" sz="1800" dirty="0"/>
            </a:br>
            <a:r>
              <a:rPr lang="en-US" sz="1800" dirty="0"/>
              <a:t>Executive Director – US Arctic Observing Network (US AON)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1800" dirty="0"/>
              <a:t>Chair – Sustaining Arctic Observing Networks (SAON)</a:t>
            </a:r>
          </a:p>
          <a:p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8FA0A96-B2E9-4E4F-BDF7-200E99FB836C}"/>
              </a:ext>
            </a:extLst>
          </p:cNvPr>
          <p:cNvSpPr/>
          <p:nvPr/>
        </p:nvSpPr>
        <p:spPr>
          <a:xfrm>
            <a:off x="-510639" y="6392395"/>
            <a:ext cx="5811731" cy="194658"/>
          </a:xfrm>
          <a:prstGeom prst="rect">
            <a:avLst/>
          </a:prstGeom>
          <a:solidFill>
            <a:srgbClr val="E85B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C045EB1-1F06-E547-89E5-F9BA4BC0065C}"/>
              </a:ext>
            </a:extLst>
          </p:cNvPr>
          <p:cNvSpPr/>
          <p:nvPr/>
        </p:nvSpPr>
        <p:spPr>
          <a:xfrm>
            <a:off x="-358239" y="6544795"/>
            <a:ext cx="5811731" cy="194658"/>
          </a:xfrm>
          <a:prstGeom prst="rect">
            <a:avLst/>
          </a:prstGeom>
          <a:solidFill>
            <a:srgbClr val="2BC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6E6BE34-3530-354A-8C90-043A007B398D}"/>
              </a:ext>
            </a:extLst>
          </p:cNvPr>
          <p:cNvSpPr/>
          <p:nvPr/>
        </p:nvSpPr>
        <p:spPr>
          <a:xfrm>
            <a:off x="-205839" y="6697195"/>
            <a:ext cx="5811731" cy="194658"/>
          </a:xfrm>
          <a:prstGeom prst="rect">
            <a:avLst/>
          </a:prstGeom>
          <a:solidFill>
            <a:srgbClr val="95C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54DC9C-0C47-B84A-BD26-508C67243E6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79" y="6217052"/>
            <a:ext cx="1492360" cy="5600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2277674-8CDD-824C-A97D-F8D5642142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12621" y="6145045"/>
            <a:ext cx="731411" cy="731411"/>
          </a:xfrm>
          <a:prstGeom prst="rect">
            <a:avLst/>
          </a:prstGeom>
        </p:spPr>
      </p:pic>
      <p:sp>
        <p:nvSpPr>
          <p:cNvPr id="25" name="Subtitle 2">
            <a:extLst>
              <a:ext uri="{FF2B5EF4-FFF2-40B4-BE49-F238E27FC236}">
                <a16:creationId xmlns:a16="http://schemas.microsoft.com/office/drawing/2014/main" id="{70CA818D-2D58-5940-9E04-85DC4538B5D7}"/>
              </a:ext>
            </a:extLst>
          </p:cNvPr>
          <p:cNvSpPr txBox="1">
            <a:spLocks/>
          </p:cNvSpPr>
          <p:nvPr/>
        </p:nvSpPr>
        <p:spPr>
          <a:xfrm>
            <a:off x="9228212" y="4718073"/>
            <a:ext cx="3440384" cy="14259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1800" b="1" dirty="0"/>
              <a:t>Jan Rene Larsen</a:t>
            </a:r>
            <a:br>
              <a:rPr lang="en-US" sz="1800" dirty="0"/>
            </a:br>
            <a:r>
              <a:rPr lang="en-US" sz="1800" dirty="0"/>
              <a:t>Executive Secretary – SAON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1800" dirty="0"/>
              <a:t>Correspondence: </a:t>
            </a:r>
            <a:r>
              <a:rPr lang="en-US" sz="1800" dirty="0" err="1"/>
              <a:t>jan.rene.larsen@amap.no</a:t>
            </a:r>
            <a:r>
              <a:rPr lang="en-US" sz="1800" dirty="0"/>
              <a:t> </a:t>
            </a:r>
          </a:p>
          <a:p>
            <a:pPr algn="l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15EB69-106C-4740-9EA2-765E352BB36F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1482" y="6028779"/>
            <a:ext cx="840907" cy="8409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778697-6162-254D-AB7E-E93BC8C95E28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7779" y="6118454"/>
            <a:ext cx="1361401" cy="64316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E90FBE5-8437-CE43-B8C3-8FFF3D28EC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93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424"/>
    </mc:Choice>
    <mc:Fallback xmlns="">
      <p:transition spd="slow" advTm="85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27801329-A250-7342-8DC9-B92819DFF5D9}"/>
              </a:ext>
            </a:extLst>
          </p:cNvPr>
          <p:cNvSpPr/>
          <p:nvPr/>
        </p:nvSpPr>
        <p:spPr>
          <a:xfrm>
            <a:off x="0" y="-4201"/>
            <a:ext cx="12192000" cy="686220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8" name="Google Shape;408;p55"/>
          <p:cNvGrpSpPr/>
          <p:nvPr/>
        </p:nvGrpSpPr>
        <p:grpSpPr>
          <a:xfrm>
            <a:off x="375945" y="739776"/>
            <a:ext cx="7547903" cy="4873624"/>
            <a:chOff x="7638" y="0"/>
            <a:chExt cx="5660927" cy="3655218"/>
          </a:xfrm>
        </p:grpSpPr>
        <p:sp>
          <p:nvSpPr>
            <p:cNvPr id="409" name="Google Shape;409;p55"/>
            <p:cNvSpPr/>
            <p:nvPr/>
          </p:nvSpPr>
          <p:spPr>
            <a:xfrm>
              <a:off x="7638" y="0"/>
              <a:ext cx="4364795" cy="657939"/>
            </a:xfrm>
            <a:prstGeom prst="roundRect">
              <a:avLst>
                <a:gd name="adj" fmla="val 10000"/>
              </a:avLst>
            </a:prstGeom>
            <a:solidFill>
              <a:srgbClr val="FFAA3F">
                <a:alpha val="49803"/>
              </a:srgbClr>
            </a:solidFill>
            <a:ln w="25400" cap="flat" cmpd="sng">
              <a:solidFill>
                <a:schemeClr val="lt1">
                  <a:alpha val="49803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0" name="Google Shape;410;p55"/>
            <p:cNvSpPr txBox="1"/>
            <p:nvPr/>
          </p:nvSpPr>
          <p:spPr>
            <a:xfrm>
              <a:off x="26908" y="19270"/>
              <a:ext cx="3577849" cy="619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6333" tIns="86333" rIns="86333" bIns="86333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rgbClr val="000000"/>
                </a:buClr>
                <a:buSzPts val="1700"/>
              </a:pPr>
              <a:r>
                <a:rPr lang="en" sz="2267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Coordination &amp; Collaboration </a:t>
              </a:r>
              <a:endParaRPr sz="2400"/>
            </a:p>
          </p:txBody>
        </p:sp>
        <p:sp>
          <p:nvSpPr>
            <p:cNvPr id="411" name="Google Shape;411;p55"/>
            <p:cNvSpPr/>
            <p:nvPr/>
          </p:nvSpPr>
          <p:spPr>
            <a:xfrm>
              <a:off x="325942" y="749319"/>
              <a:ext cx="4364795" cy="657939"/>
            </a:xfrm>
            <a:prstGeom prst="roundRect">
              <a:avLst>
                <a:gd name="adj" fmla="val 10000"/>
              </a:avLst>
            </a:prstGeom>
            <a:solidFill>
              <a:srgbClr val="FF3F40">
                <a:alpha val="49803"/>
              </a:srgbClr>
            </a:solidFill>
            <a:ln w="25400" cap="flat" cmpd="sng">
              <a:solidFill>
                <a:schemeClr val="lt1">
                  <a:alpha val="49803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2" name="Google Shape;412;p55"/>
            <p:cNvSpPr txBox="1"/>
            <p:nvPr/>
          </p:nvSpPr>
          <p:spPr>
            <a:xfrm>
              <a:off x="345212" y="768589"/>
              <a:ext cx="3572652" cy="619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6333" tIns="86333" rIns="86333" bIns="86333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rgbClr val="000000"/>
                </a:buClr>
                <a:buSzPts val="1700"/>
              </a:pPr>
              <a:r>
                <a:rPr lang="en" sz="2267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Meetings, Interviews, Workshops</a:t>
              </a:r>
              <a:endParaRPr sz="2400"/>
            </a:p>
          </p:txBody>
        </p:sp>
        <p:sp>
          <p:nvSpPr>
            <p:cNvPr id="413" name="Google Shape;413;p55"/>
            <p:cNvSpPr/>
            <p:nvPr/>
          </p:nvSpPr>
          <p:spPr>
            <a:xfrm>
              <a:off x="651885" y="1498639"/>
              <a:ext cx="4364795" cy="657939"/>
            </a:xfrm>
            <a:prstGeom prst="roundRect">
              <a:avLst>
                <a:gd name="adj" fmla="val 10000"/>
              </a:avLst>
            </a:prstGeom>
            <a:solidFill>
              <a:srgbClr val="FF4041">
                <a:alpha val="49803"/>
              </a:srgbClr>
            </a:solidFill>
            <a:ln w="25400" cap="flat" cmpd="sng">
              <a:solidFill>
                <a:schemeClr val="lt1">
                  <a:alpha val="49803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4" name="Google Shape;414;p55"/>
            <p:cNvSpPr txBox="1"/>
            <p:nvPr/>
          </p:nvSpPr>
          <p:spPr>
            <a:xfrm>
              <a:off x="671155" y="1517909"/>
              <a:ext cx="3572652" cy="619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6333" tIns="86333" rIns="86333" bIns="86333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rgbClr val="000000"/>
                </a:buClr>
                <a:buSzPts val="1700"/>
              </a:pPr>
              <a:r>
                <a:rPr lang="en" sz="2267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Requirements Framework</a:t>
              </a:r>
              <a:endParaRPr sz="2400"/>
            </a:p>
          </p:txBody>
        </p:sp>
        <p:sp>
          <p:nvSpPr>
            <p:cNvPr id="415" name="Google Shape;415;p55"/>
            <p:cNvSpPr/>
            <p:nvPr/>
          </p:nvSpPr>
          <p:spPr>
            <a:xfrm>
              <a:off x="977827" y="2247959"/>
              <a:ext cx="4364795" cy="657939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alpha val="49803"/>
              </a:schemeClr>
            </a:solidFill>
            <a:ln w="25400" cap="flat" cmpd="sng">
              <a:solidFill>
                <a:schemeClr val="lt1">
                  <a:alpha val="49803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6" name="Google Shape;416;p55"/>
            <p:cNvSpPr txBox="1"/>
            <p:nvPr/>
          </p:nvSpPr>
          <p:spPr>
            <a:xfrm>
              <a:off x="997097" y="2267229"/>
              <a:ext cx="3572652" cy="619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6333" tIns="86333" rIns="86333" bIns="86333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rgbClr val="000000"/>
                </a:buClr>
                <a:buSzPts val="1700"/>
              </a:pPr>
              <a:r>
                <a:rPr lang="en" sz="2267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Design Development</a:t>
              </a:r>
              <a:endParaRPr sz="2400"/>
            </a:p>
          </p:txBody>
        </p:sp>
        <p:sp>
          <p:nvSpPr>
            <p:cNvPr id="417" name="Google Shape;417;p55"/>
            <p:cNvSpPr/>
            <p:nvPr/>
          </p:nvSpPr>
          <p:spPr>
            <a:xfrm>
              <a:off x="1303770" y="2997279"/>
              <a:ext cx="4364795" cy="657939"/>
            </a:xfrm>
            <a:prstGeom prst="roundRect">
              <a:avLst>
                <a:gd name="adj" fmla="val 10000"/>
              </a:avLst>
            </a:prstGeom>
            <a:solidFill>
              <a:schemeClr val="accent6">
                <a:alpha val="49803"/>
              </a:schemeClr>
            </a:solidFill>
            <a:ln w="25400" cap="flat" cmpd="sng">
              <a:solidFill>
                <a:schemeClr val="lt1">
                  <a:alpha val="57647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8" name="Google Shape;418;p55"/>
            <p:cNvSpPr txBox="1"/>
            <p:nvPr/>
          </p:nvSpPr>
          <p:spPr>
            <a:xfrm>
              <a:off x="1323040" y="3016549"/>
              <a:ext cx="3572652" cy="619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6333" tIns="86333" rIns="86333" bIns="86333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rgbClr val="000000"/>
                </a:buClr>
                <a:buSzPts val="1700"/>
              </a:pPr>
              <a:r>
                <a:rPr lang="en" sz="2267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Information Infrastructure</a:t>
              </a:r>
              <a:endParaRPr sz="2400"/>
            </a:p>
          </p:txBody>
        </p:sp>
        <p:sp>
          <p:nvSpPr>
            <p:cNvPr id="419" name="Google Shape;419;p55"/>
            <p:cNvSpPr/>
            <p:nvPr/>
          </p:nvSpPr>
          <p:spPr>
            <a:xfrm>
              <a:off x="3937135" y="480661"/>
              <a:ext cx="427660" cy="427660"/>
            </a:xfrm>
            <a:prstGeom prst="downArrow">
              <a:avLst>
                <a:gd name="adj1" fmla="val 55000"/>
                <a:gd name="adj2" fmla="val 45000"/>
              </a:avLst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0" name="Google Shape;420;p55"/>
            <p:cNvSpPr txBox="1"/>
            <p:nvPr/>
          </p:nvSpPr>
          <p:spPr>
            <a:xfrm>
              <a:off x="4033358" y="480661"/>
              <a:ext cx="235214" cy="3218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rgbClr val="000000"/>
                </a:buClr>
                <a:buSzPts val="2000"/>
              </a:pPr>
              <a:endParaRPr sz="26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55"/>
            <p:cNvSpPr/>
            <p:nvPr/>
          </p:nvSpPr>
          <p:spPr>
            <a:xfrm>
              <a:off x="4263077" y="1229981"/>
              <a:ext cx="427660" cy="427660"/>
            </a:xfrm>
            <a:prstGeom prst="downArrow">
              <a:avLst>
                <a:gd name="adj1" fmla="val 55000"/>
                <a:gd name="adj2" fmla="val 45000"/>
              </a:avLst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2" name="Google Shape;422;p55"/>
            <p:cNvSpPr txBox="1"/>
            <p:nvPr/>
          </p:nvSpPr>
          <p:spPr>
            <a:xfrm>
              <a:off x="4359300" y="1229981"/>
              <a:ext cx="235214" cy="3218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rgbClr val="000000"/>
                </a:buClr>
                <a:buSzPts val="2000"/>
              </a:pPr>
              <a:endParaRPr sz="26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55"/>
            <p:cNvSpPr/>
            <p:nvPr/>
          </p:nvSpPr>
          <p:spPr>
            <a:xfrm>
              <a:off x="4589020" y="1968335"/>
              <a:ext cx="427660" cy="427660"/>
            </a:xfrm>
            <a:prstGeom prst="downArrow">
              <a:avLst>
                <a:gd name="adj1" fmla="val 55000"/>
                <a:gd name="adj2" fmla="val 45000"/>
              </a:avLst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4" name="Google Shape;424;p55"/>
            <p:cNvSpPr txBox="1"/>
            <p:nvPr/>
          </p:nvSpPr>
          <p:spPr>
            <a:xfrm>
              <a:off x="4685243" y="1968335"/>
              <a:ext cx="235214" cy="3218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rgbClr val="000000"/>
                </a:buClr>
                <a:buSzPts val="2000"/>
              </a:pPr>
              <a:endParaRPr sz="26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55"/>
            <p:cNvSpPr/>
            <p:nvPr/>
          </p:nvSpPr>
          <p:spPr>
            <a:xfrm>
              <a:off x="4914962" y="2724965"/>
              <a:ext cx="427660" cy="427660"/>
            </a:xfrm>
            <a:prstGeom prst="downArrow">
              <a:avLst>
                <a:gd name="adj1" fmla="val 55000"/>
                <a:gd name="adj2" fmla="val 45000"/>
              </a:avLst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6" name="Google Shape;426;p55"/>
            <p:cNvSpPr txBox="1"/>
            <p:nvPr/>
          </p:nvSpPr>
          <p:spPr>
            <a:xfrm>
              <a:off x="5011185" y="2724965"/>
              <a:ext cx="235214" cy="3218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rgbClr val="000000"/>
                </a:buClr>
                <a:buSzPts val="2000"/>
              </a:pPr>
              <a:endParaRPr sz="26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7" name="Google Shape;427;p55"/>
          <p:cNvSpPr txBox="1"/>
          <p:nvPr/>
        </p:nvSpPr>
        <p:spPr>
          <a:xfrm>
            <a:off x="7031401" y="543213"/>
            <a:ext cx="4828005" cy="1221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b" anchorCtr="0">
            <a:normAutofit lnSpcReduction="10000"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buSzPts val="3300"/>
            </a:pPr>
            <a:r>
              <a:rPr lang="en" sz="4400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RNA </a:t>
            </a:r>
            <a:r>
              <a:rPr lang="en" sz="4400" dirty="0" err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CoObs</a:t>
            </a:r>
            <a:r>
              <a:rPr lang="en" sz="4400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Approach</a:t>
            </a:r>
            <a:endParaRPr sz="2400" dirty="0"/>
          </a:p>
        </p:txBody>
      </p:sp>
      <p:sp>
        <p:nvSpPr>
          <p:cNvPr id="428" name="Google Shape;428;p55"/>
          <p:cNvSpPr txBox="1"/>
          <p:nvPr/>
        </p:nvSpPr>
        <p:spPr>
          <a:xfrm>
            <a:off x="8052145" y="2672777"/>
            <a:ext cx="3892827" cy="4732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buSzPts val="1600"/>
            </a:pPr>
            <a:r>
              <a:rPr lang="en" sz="2133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Through meetings, collaborations, and close partnership with the AOS Food Security Working Group, we will </a:t>
            </a:r>
            <a:r>
              <a:rPr lang="en" sz="2133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design</a:t>
            </a:r>
            <a:r>
              <a:rPr lang="en" sz="2133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or adapt </a:t>
            </a:r>
            <a:r>
              <a:rPr lang="en" sz="2133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information infrastructure </a:t>
            </a:r>
            <a:endParaRPr sz="2400" dirty="0"/>
          </a:p>
          <a:p>
            <a:pPr>
              <a:lnSpc>
                <a:spcPct val="90000"/>
              </a:lnSpc>
              <a:spcBef>
                <a:spcPts val="1333"/>
              </a:spcBef>
              <a:buClr>
                <a:srgbClr val="000000"/>
              </a:buClr>
              <a:buSzPts val="1600"/>
            </a:pPr>
            <a:r>
              <a:rPr lang="en" sz="2133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* Show how internationally </a:t>
            </a:r>
            <a:r>
              <a:rPr lang="en" sz="2133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coordinated</a:t>
            </a:r>
            <a:r>
              <a:rPr lang="en" sz="2133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roadmap for Arctic observing can be designed and developed</a:t>
            </a:r>
            <a:endParaRPr sz="2400" dirty="0"/>
          </a:p>
          <a:p>
            <a:pPr>
              <a:lnSpc>
                <a:spcPct val="90000"/>
              </a:lnSpc>
              <a:spcBef>
                <a:spcPts val="1333"/>
              </a:spcBef>
              <a:buClr>
                <a:srgbClr val="000000"/>
              </a:buClr>
              <a:buSzPts val="1600"/>
            </a:pPr>
            <a:r>
              <a:rPr lang="en" sz="2133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*Support food security information in Pacific Arctic &amp; pan-Arctic </a:t>
            </a:r>
            <a:endParaRPr sz="2400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DAADFF9-BFFB-5E41-AB3B-94AFA63081B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7894" y="687976"/>
            <a:ext cx="2281491" cy="192814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566E8D7-CC70-324B-A5B4-1A6D171362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50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827"/>
    </mc:Choice>
    <mc:Fallback xmlns="">
      <p:transition spd="slow" advTm="468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Shape, rectangle&#10;&#10;Description automatically generated">
            <a:extLst>
              <a:ext uri="{FF2B5EF4-FFF2-40B4-BE49-F238E27FC236}">
                <a16:creationId xmlns:a16="http://schemas.microsoft.com/office/drawing/2014/main" id="{791267BD-5329-D247-97BD-C1EF45D96D9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616" y="3286602"/>
            <a:ext cx="2781300" cy="11049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FDECDFE-D312-144F-A71B-038826B302F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257" y="6179732"/>
            <a:ext cx="1365343" cy="512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DCA9BDD-9805-004D-BDBC-1F0A06F19C1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2889" y="5880856"/>
            <a:ext cx="871537" cy="871537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9F4C0C8E-27BC-3547-9A13-673F1B5225D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616" y="375785"/>
            <a:ext cx="1778000" cy="1231900"/>
          </a:xfrm>
          <a:prstGeom prst="rect">
            <a:avLst/>
          </a:prstGeom>
        </p:spPr>
      </p:pic>
      <p:pic>
        <p:nvPicPr>
          <p:cNvPr id="8" name="Picture 7" descr="Shape, square&#10;&#10;Description automatically generated">
            <a:extLst>
              <a:ext uri="{FF2B5EF4-FFF2-40B4-BE49-F238E27FC236}">
                <a16:creationId xmlns:a16="http://schemas.microsoft.com/office/drawing/2014/main" id="{55670FB4-9F0A-714A-94AB-E327984D247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7800" y="345805"/>
            <a:ext cx="2108200" cy="5638800"/>
          </a:xfrm>
          <a:prstGeom prst="rect">
            <a:avLst/>
          </a:prstGeom>
        </p:spPr>
      </p:pic>
      <p:pic>
        <p:nvPicPr>
          <p:cNvPr id="10" name="Picture 9" descr="Shape, square&#10;&#10;Description automatically generated">
            <a:extLst>
              <a:ext uri="{FF2B5EF4-FFF2-40B4-BE49-F238E27FC236}">
                <a16:creationId xmlns:a16="http://schemas.microsoft.com/office/drawing/2014/main" id="{DFD7E7B9-B40B-1849-B855-9774904307E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4160" y="345805"/>
            <a:ext cx="2108200" cy="5638800"/>
          </a:xfrm>
          <a:prstGeom prst="rect">
            <a:avLst/>
          </a:prstGeom>
        </p:spPr>
      </p:pic>
      <p:pic>
        <p:nvPicPr>
          <p:cNvPr id="12" name="Picture 11" descr="Shape, square&#10;&#10;Description automatically generated">
            <a:extLst>
              <a:ext uri="{FF2B5EF4-FFF2-40B4-BE49-F238E27FC236}">
                <a16:creationId xmlns:a16="http://schemas.microsoft.com/office/drawing/2014/main" id="{4C48A204-0B87-654E-83CE-11CD0C328E6A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8535" y="345805"/>
            <a:ext cx="2108200" cy="5638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2EB720-5A4B-9B42-A90B-0BE3E492E80D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1959" y="6133323"/>
            <a:ext cx="6616700" cy="571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34095F8-4BE5-7C4E-B389-2404DB447FB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928" y="2179209"/>
            <a:ext cx="114300" cy="3429000"/>
          </a:xfrm>
          <a:prstGeom prst="rect">
            <a:avLst/>
          </a:prstGeom>
        </p:spPr>
      </p:pic>
      <p:pic>
        <p:nvPicPr>
          <p:cNvPr id="3" name="Picture 2" descr="A picture containing graphical user interface, application&#10;&#10;Description automatically generated">
            <a:extLst>
              <a:ext uri="{FF2B5EF4-FFF2-40B4-BE49-F238E27FC236}">
                <a16:creationId xmlns:a16="http://schemas.microsoft.com/office/drawing/2014/main" id="{670AA033-B68A-A840-B65F-0586D3E1B36A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9273" y="345805"/>
            <a:ext cx="2654300" cy="2768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5B69B7-5A91-0F4E-87E5-F7735372698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409585" y="2299696"/>
            <a:ext cx="546100" cy="520700"/>
          </a:xfrm>
          <a:prstGeom prst="rect">
            <a:avLst/>
          </a:prstGeom>
        </p:spPr>
      </p:pic>
      <p:pic>
        <p:nvPicPr>
          <p:cNvPr id="20" name="Picture 19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06B79E7D-DCBA-D04F-B23E-FF11CA433914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6510" y="345805"/>
            <a:ext cx="5105400" cy="3581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226605-13D9-5B4B-B3D5-BDA1C3D3C516}"/>
              </a:ext>
            </a:extLst>
          </p:cNvPr>
          <p:cNvSpPr txBox="1"/>
          <p:nvPr/>
        </p:nvSpPr>
        <p:spPr>
          <a:xfrm>
            <a:off x="1385047" y="2206103"/>
            <a:ext cx="23034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845121"/>
                </a:solidFill>
              </a:rPr>
              <a:t>Regional Expert Panels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1FC0FF-D95B-4C40-A0D9-5997FEC71D7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760807" y="2299696"/>
            <a:ext cx="546100" cy="520700"/>
          </a:xfrm>
          <a:prstGeom prst="rect">
            <a:avLst/>
          </a:prstGeom>
        </p:spPr>
      </p:pic>
      <p:pic>
        <p:nvPicPr>
          <p:cNvPr id="31" name="Picture 30" descr="Shape, rectangle&#10;&#10;Description automatically generated">
            <a:extLst>
              <a:ext uri="{FF2B5EF4-FFF2-40B4-BE49-F238E27FC236}">
                <a16:creationId xmlns:a16="http://schemas.microsoft.com/office/drawing/2014/main" id="{E9B1676F-55EE-1E44-82CC-7A35D2838596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8279" y="1756999"/>
            <a:ext cx="2540256" cy="4203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5D2EBC-FFAA-F840-A376-D891B097DB7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086184" y="2299696"/>
            <a:ext cx="546100" cy="520700"/>
          </a:xfrm>
          <a:prstGeom prst="rect">
            <a:avLst/>
          </a:prstGeom>
        </p:spPr>
      </p:pic>
      <p:pic>
        <p:nvPicPr>
          <p:cNvPr id="33" name="Picture 32" descr="Background pattern&#10;&#10;Description automatically generated">
            <a:extLst>
              <a:ext uri="{FF2B5EF4-FFF2-40B4-BE49-F238E27FC236}">
                <a16:creationId xmlns:a16="http://schemas.microsoft.com/office/drawing/2014/main" id="{8D32EF77-E6C7-EF4E-BA96-F852BDCD282F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5898" y="3306399"/>
            <a:ext cx="317500" cy="11049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B19E30B9-4D7E-4F40-94A7-524FBDA10FCD}"/>
              </a:ext>
            </a:extLst>
          </p:cNvPr>
          <p:cNvSpPr txBox="1"/>
          <p:nvPr/>
        </p:nvSpPr>
        <p:spPr>
          <a:xfrm>
            <a:off x="1372611" y="3459103"/>
            <a:ext cx="23034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845121"/>
                </a:solidFill>
              </a:rPr>
              <a:t>Thematic Expert Panels</a:t>
            </a:r>
            <a:endParaRPr lang="en-US" sz="1200" i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57B0EB69-E588-0D42-A5E5-146381D66F6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082123" y="3562897"/>
            <a:ext cx="546100" cy="520700"/>
          </a:xfrm>
          <a:prstGeom prst="rect">
            <a:avLst/>
          </a:prstGeom>
        </p:spPr>
      </p:pic>
      <p:pic>
        <p:nvPicPr>
          <p:cNvPr id="39" name="Picture 38" descr="Rectangle&#10;&#10;Description automatically generated">
            <a:extLst>
              <a:ext uri="{FF2B5EF4-FFF2-40B4-BE49-F238E27FC236}">
                <a16:creationId xmlns:a16="http://schemas.microsoft.com/office/drawing/2014/main" id="{6F009578-8DD3-2D42-95D1-048C40D14916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484" y="3707177"/>
            <a:ext cx="5105400" cy="22352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61A8B73-A75F-734F-AD30-6E4B97E271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760807" y="3562897"/>
            <a:ext cx="546100" cy="520700"/>
          </a:xfrm>
          <a:prstGeom prst="rect">
            <a:avLst/>
          </a:prstGeom>
        </p:spPr>
      </p:pic>
      <p:pic>
        <p:nvPicPr>
          <p:cNvPr id="41" name="Picture 40" descr="Shape, rectangle&#10;&#10;Description automatically generated">
            <a:extLst>
              <a:ext uri="{FF2B5EF4-FFF2-40B4-BE49-F238E27FC236}">
                <a16:creationId xmlns:a16="http://schemas.microsoft.com/office/drawing/2014/main" id="{A008E5A8-2639-DC41-BB5F-4CFE53800777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5140" y="3762041"/>
            <a:ext cx="2654300" cy="22352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EBC431A-F0F3-D24E-8DA1-E8B847D4844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409585" y="3562897"/>
            <a:ext cx="546100" cy="5207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75AC7713-0369-0545-A994-F654926975B7}"/>
              </a:ext>
            </a:extLst>
          </p:cNvPr>
          <p:cNvSpPr txBox="1"/>
          <p:nvPr/>
        </p:nvSpPr>
        <p:spPr>
          <a:xfrm>
            <a:off x="1368864" y="4738512"/>
            <a:ext cx="24575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845121"/>
                </a:solidFill>
              </a:rPr>
              <a:t>Issue-Driven Expert Panels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14A2689C-0795-224C-9FEA-16709C84EAB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760807" y="4824777"/>
            <a:ext cx="546100" cy="5207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3745642-D68D-624A-B87A-2CE025CB177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078409" y="4833873"/>
            <a:ext cx="546100" cy="5207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8657284-0B2A-A149-9533-D98A3E9FBFE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409585" y="4824777"/>
            <a:ext cx="546100" cy="520700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7B2F996-C1DB-C54E-BAFA-2B00A2F844A5}"/>
              </a:ext>
            </a:extLst>
          </p:cNvPr>
          <p:cNvCxnSpPr>
            <a:cxnSpLocks/>
          </p:cNvCxnSpPr>
          <p:nvPr/>
        </p:nvCxnSpPr>
        <p:spPr>
          <a:xfrm>
            <a:off x="0" y="1709953"/>
            <a:ext cx="3886200" cy="0"/>
          </a:xfrm>
          <a:prstGeom prst="line">
            <a:avLst/>
          </a:prstGeom>
          <a:ln w="28575">
            <a:solidFill>
              <a:srgbClr val="5858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5C65CAAE-9E7A-6240-B47F-076A0B834A39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147" y="1191106"/>
            <a:ext cx="812625" cy="7687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5C34B7B7-9A20-2D45-9661-726D2B4CC122}"/>
              </a:ext>
            </a:extLst>
          </p:cNvPr>
          <p:cNvSpPr txBox="1"/>
          <p:nvPr/>
        </p:nvSpPr>
        <p:spPr>
          <a:xfrm>
            <a:off x="1385047" y="2206099"/>
            <a:ext cx="175747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845121"/>
                </a:solidFill>
              </a:rPr>
              <a:t>E.g. RNA Co-</a:t>
            </a:r>
            <a:r>
              <a:rPr lang="en-US" sz="1600" b="1" dirty="0" err="1">
                <a:solidFill>
                  <a:srgbClr val="845121"/>
                </a:solidFill>
              </a:rPr>
              <a:t>Obs</a:t>
            </a:r>
            <a:endParaRPr lang="en-US" sz="1600" b="1" dirty="0">
              <a:solidFill>
                <a:srgbClr val="845121"/>
              </a:solidFill>
            </a:endParaRPr>
          </a:p>
          <a:p>
            <a:r>
              <a:rPr lang="en-US" sz="1200" i="1" dirty="0">
                <a:solidFill>
                  <a:schemeClr val="bg2">
                    <a:lumMod val="50000"/>
                  </a:schemeClr>
                </a:solidFill>
              </a:rPr>
              <a:t>Wellbeing &amp; Food Security in Bering </a:t>
            </a:r>
          </a:p>
          <a:p>
            <a:r>
              <a:rPr lang="en-US" sz="1200" i="1" dirty="0">
                <a:solidFill>
                  <a:schemeClr val="bg2">
                    <a:lumMod val="50000"/>
                  </a:schemeClr>
                </a:solidFill>
              </a:rPr>
              <a:t>and Adjacent Seas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E415F196-71CC-FD42-8E52-16CCA9549B11}"/>
              </a:ext>
            </a:extLst>
          </p:cNvPr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8017" y="2056960"/>
            <a:ext cx="1225966" cy="1036094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9894A140-B18F-F34B-9683-0589E9772AC7}"/>
              </a:ext>
            </a:extLst>
          </p:cNvPr>
          <p:cNvSpPr txBox="1"/>
          <p:nvPr/>
        </p:nvSpPr>
        <p:spPr>
          <a:xfrm>
            <a:off x="1372611" y="3459105"/>
            <a:ext cx="228835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845121"/>
                </a:solidFill>
              </a:rPr>
              <a:t>E.g. Ocean Acidification</a:t>
            </a:r>
          </a:p>
          <a:p>
            <a:r>
              <a:rPr lang="en-US" sz="1200" i="1" dirty="0">
                <a:solidFill>
                  <a:schemeClr val="bg2">
                    <a:lumMod val="50000"/>
                  </a:schemeClr>
                </a:solidFill>
              </a:rPr>
              <a:t>Pan-Arctic component of </a:t>
            </a:r>
          </a:p>
          <a:p>
            <a:r>
              <a:rPr lang="en-US" sz="1200" i="1" dirty="0">
                <a:solidFill>
                  <a:schemeClr val="bg2">
                    <a:lumMod val="50000"/>
                  </a:schemeClr>
                </a:solidFill>
              </a:rPr>
              <a:t>Global Ocean </a:t>
            </a:r>
          </a:p>
          <a:p>
            <a:r>
              <a:rPr lang="en-US" sz="1200" i="1" dirty="0">
                <a:solidFill>
                  <a:schemeClr val="bg2">
                    <a:lumMod val="50000"/>
                  </a:schemeClr>
                </a:solidFill>
              </a:rPr>
              <a:t>Acidification Network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F9851A0C-D1F2-1146-B24B-DDD6950FF340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2467" y="3723496"/>
            <a:ext cx="1095899" cy="437691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11CC5E9B-912B-F540-BA34-72868C3C2963}"/>
              </a:ext>
            </a:extLst>
          </p:cNvPr>
          <p:cNvSpPr txBox="1"/>
          <p:nvPr/>
        </p:nvSpPr>
        <p:spPr>
          <a:xfrm>
            <a:off x="1368864" y="4738512"/>
            <a:ext cx="23034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845121"/>
                </a:solidFill>
              </a:rPr>
              <a:t>E.g. Marine Plastics</a:t>
            </a:r>
          </a:p>
          <a:p>
            <a:r>
              <a:rPr lang="en-US" sz="1200" i="1" dirty="0">
                <a:solidFill>
                  <a:schemeClr val="bg2">
                    <a:lumMod val="50000"/>
                  </a:schemeClr>
                </a:solidFill>
              </a:rPr>
              <a:t>Monitoring strategy for AMAP’s Expert Group on Marine Debris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A485DC22-9CF9-7442-A6E8-168120A6A261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rot="1940279">
            <a:off x="2471594" y="4571764"/>
            <a:ext cx="1785339" cy="66169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37BDBDA-A167-0642-B964-CDFB4BCC55A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238101" y="2000304"/>
            <a:ext cx="1641456" cy="367749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E1B7E5E1-5C79-EA4F-A744-6CC3DBAC875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10975" y="2377065"/>
            <a:ext cx="546100" cy="5207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DB786FA6-7DA7-E947-A6C3-1DD13DD4A28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581233" y="2020825"/>
            <a:ext cx="546100" cy="5207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C650EF95-EA73-AF42-A766-7BF87A2784E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174666" y="2131675"/>
            <a:ext cx="546100" cy="5207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B3BF502-C98D-4F45-9059-C1D809B7501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85615" y="2501211"/>
            <a:ext cx="546100" cy="5207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3358A52-59F7-AB48-B01A-B66A21B8ADF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713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533"/>
    </mc:Choice>
    <mc:Fallback xmlns="">
      <p:transition spd="slow" advTm="182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"/>
                            </p:stCondLst>
                            <p:childTnLst>
                              <p:par>
                                <p:cTn id="1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5" grpId="1"/>
      <p:bldP spid="34" grpId="0"/>
      <p:bldP spid="34" grpId="1"/>
      <p:bldP spid="42" grpId="0"/>
      <p:bldP spid="42" grpId="1"/>
      <p:bldP spid="38" grpId="0"/>
      <p:bldP spid="46" grpId="0"/>
      <p:bldP spid="4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81B1145-ACE3-AD44-8E28-E21546BE0A82}"/>
              </a:ext>
            </a:extLst>
          </p:cNvPr>
          <p:cNvSpPr/>
          <p:nvPr/>
        </p:nvSpPr>
        <p:spPr>
          <a:xfrm>
            <a:off x="-510639" y="6371393"/>
            <a:ext cx="8471065" cy="215660"/>
          </a:xfrm>
          <a:prstGeom prst="rect">
            <a:avLst/>
          </a:prstGeom>
          <a:solidFill>
            <a:srgbClr val="E85B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13C9861-C56A-E44C-990F-5574455D604F}"/>
              </a:ext>
            </a:extLst>
          </p:cNvPr>
          <p:cNvSpPr/>
          <p:nvPr/>
        </p:nvSpPr>
        <p:spPr>
          <a:xfrm>
            <a:off x="-358239" y="6523793"/>
            <a:ext cx="8471065" cy="215660"/>
          </a:xfrm>
          <a:prstGeom prst="rect">
            <a:avLst/>
          </a:prstGeom>
          <a:solidFill>
            <a:srgbClr val="2BC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E5140AC-5D0A-A34C-8834-FA31C6AB8ADC}"/>
              </a:ext>
            </a:extLst>
          </p:cNvPr>
          <p:cNvSpPr/>
          <p:nvPr/>
        </p:nvSpPr>
        <p:spPr>
          <a:xfrm>
            <a:off x="-205839" y="6676193"/>
            <a:ext cx="8471065" cy="215660"/>
          </a:xfrm>
          <a:prstGeom prst="rect">
            <a:avLst/>
          </a:prstGeom>
          <a:solidFill>
            <a:srgbClr val="95C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4D591C-D5DF-684D-A80F-6F181C73B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29658"/>
            <a:ext cx="102870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58585A"/>
                </a:solidFill>
              </a:rPr>
              <a:t>Governance-informed </a:t>
            </a:r>
            <a:r>
              <a:rPr lang="en-US" b="1" dirty="0" err="1">
                <a:solidFill>
                  <a:srgbClr val="58585A"/>
                </a:solidFill>
              </a:rPr>
              <a:t>Obs</a:t>
            </a:r>
            <a:r>
              <a:rPr lang="en-US" b="1">
                <a:solidFill>
                  <a:srgbClr val="58585A"/>
                </a:solidFill>
              </a:rPr>
              <a:t>/Data </a:t>
            </a:r>
            <a:br>
              <a:rPr lang="en-US" b="1">
                <a:solidFill>
                  <a:srgbClr val="58585A"/>
                </a:solidFill>
              </a:rPr>
            </a:br>
            <a:r>
              <a:rPr lang="en-US" b="1">
                <a:solidFill>
                  <a:srgbClr val="58585A"/>
                </a:solidFill>
              </a:rPr>
              <a:t>Planning </a:t>
            </a:r>
            <a:r>
              <a:rPr lang="en-US" b="1" dirty="0">
                <a:solidFill>
                  <a:srgbClr val="58585A"/>
                </a:solidFill>
              </a:rPr>
              <a:t>Needs of Relevance to PICES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34086C-4116-DC49-AA19-BA0E77C6CC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420801" cy="4351338"/>
          </a:xfrm>
        </p:spPr>
        <p:txBody>
          <a:bodyPr>
            <a:normAutofit fontScale="85000" lnSpcReduction="10000"/>
          </a:bodyPr>
          <a:lstStyle/>
          <a:p>
            <a:r>
              <a:rPr lang="en-US" sz="3600" dirty="0">
                <a:solidFill>
                  <a:srgbClr val="2BC1D2"/>
                </a:solidFill>
              </a:rPr>
              <a:t>Adopt flexible planning tools that recognize </a:t>
            </a:r>
            <a:r>
              <a:rPr lang="en-US" sz="3600" u="sng" dirty="0">
                <a:solidFill>
                  <a:srgbClr val="2BC1D2"/>
                </a:solidFill>
              </a:rPr>
              <a:t>polycentricism</a:t>
            </a:r>
            <a:r>
              <a:rPr lang="en-US" sz="3600" dirty="0">
                <a:solidFill>
                  <a:srgbClr val="2BC1D2"/>
                </a:solidFill>
              </a:rPr>
              <a:t> and drive meaningful </a:t>
            </a:r>
            <a:r>
              <a:rPr lang="en-US" sz="3600" u="sng" dirty="0">
                <a:solidFill>
                  <a:srgbClr val="2BC1D2"/>
                </a:solidFill>
              </a:rPr>
              <a:t>convergence</a:t>
            </a:r>
            <a:r>
              <a:rPr lang="en-US" sz="3600" dirty="0">
                <a:solidFill>
                  <a:srgbClr val="2BC1D2"/>
                </a:solidFill>
              </a:rPr>
              <a:t> link many centers.</a:t>
            </a:r>
          </a:p>
          <a:p>
            <a:r>
              <a:rPr lang="en-US" sz="3600" u="sng" dirty="0">
                <a:solidFill>
                  <a:srgbClr val="58585A"/>
                </a:solidFill>
              </a:rPr>
              <a:t>Identify policy mandates </a:t>
            </a:r>
            <a:r>
              <a:rPr lang="en-US" sz="3600" dirty="0">
                <a:solidFill>
                  <a:srgbClr val="58585A"/>
                </a:solidFill>
              </a:rPr>
              <a:t>that generate adequate authorities, and tools to get the organizations with those </a:t>
            </a:r>
            <a:r>
              <a:rPr lang="en-US" sz="3600" u="sng" dirty="0">
                <a:solidFill>
                  <a:srgbClr val="58585A"/>
                </a:solidFill>
              </a:rPr>
              <a:t>authorities to collaborate.</a:t>
            </a:r>
            <a:endParaRPr lang="en-US" sz="3600" dirty="0">
              <a:solidFill>
                <a:srgbClr val="58585A"/>
              </a:solidFill>
            </a:endParaRPr>
          </a:p>
          <a:p>
            <a:r>
              <a:rPr lang="en-US" sz="3600" dirty="0">
                <a:solidFill>
                  <a:srgbClr val="2BC1D2"/>
                </a:solidFill>
              </a:rPr>
              <a:t>Cyberinfrastructure and </a:t>
            </a:r>
            <a:r>
              <a:rPr lang="en-US" sz="3600" u="sng" dirty="0">
                <a:solidFill>
                  <a:srgbClr val="2BC1D2"/>
                </a:solidFill>
              </a:rPr>
              <a:t>soft policy </a:t>
            </a:r>
            <a:r>
              <a:rPr lang="en-US" sz="3600" dirty="0">
                <a:solidFill>
                  <a:srgbClr val="2BC1D2"/>
                </a:solidFill>
              </a:rPr>
              <a:t>bodies to glue many centers together; </a:t>
            </a:r>
            <a:r>
              <a:rPr lang="en-US" sz="3600" dirty="0">
                <a:solidFill>
                  <a:srgbClr val="58585A"/>
                </a:solidFill>
              </a:rPr>
              <a:t>on-going communication, </a:t>
            </a:r>
          </a:p>
          <a:p>
            <a:pPr marL="0" indent="0">
              <a:buNone/>
            </a:pPr>
            <a:r>
              <a:rPr lang="en-US" sz="3600" dirty="0">
                <a:solidFill>
                  <a:srgbClr val="58585A"/>
                </a:solidFill>
              </a:rPr>
              <a:t>  engagement vehicles drive it forward.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0D2E3C4-B03E-2C44-9623-7C2F38D24865}"/>
              </a:ext>
            </a:extLst>
          </p:cNvPr>
          <p:cNvCxnSpPr>
            <a:cxnSpLocks/>
          </p:cNvCxnSpPr>
          <p:nvPr/>
        </p:nvCxnSpPr>
        <p:spPr>
          <a:xfrm>
            <a:off x="0" y="1405151"/>
            <a:ext cx="12192000" cy="0"/>
          </a:xfrm>
          <a:prstGeom prst="line">
            <a:avLst/>
          </a:prstGeom>
          <a:ln w="28575">
            <a:solidFill>
              <a:srgbClr val="5858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4CA14FCA-05A7-394A-A108-F002DA2CCE1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460" y="6163850"/>
            <a:ext cx="1365343" cy="512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FEC24E5-463F-D74A-A48F-75D3C4D78E4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147" y="886304"/>
            <a:ext cx="812625" cy="768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9FC4FF-7DBD-BA43-A1A7-C61BAC7857F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14581" y="5441119"/>
            <a:ext cx="4307774" cy="44238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050E841-287B-094A-B951-CA8475B55929}"/>
              </a:ext>
            </a:extLst>
          </p:cNvPr>
          <p:cNvGrpSpPr/>
          <p:nvPr/>
        </p:nvGrpSpPr>
        <p:grpSpPr>
          <a:xfrm>
            <a:off x="9585016" y="1478795"/>
            <a:ext cx="1389691" cy="1350232"/>
            <a:chOff x="8979416" y="3241561"/>
            <a:chExt cx="3442342" cy="325627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7497969-40DA-2B49-A170-010ABAB22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79416" y="3241561"/>
              <a:ext cx="3442342" cy="3256272"/>
            </a:xfrm>
            <a:prstGeom prst="rect">
              <a:avLst/>
            </a:prstGeom>
          </p:spPr>
        </p:pic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3C4AAB8A-F43E-7F4C-905E-4FEA1B51955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0989" y="4523010"/>
              <a:ext cx="1386909" cy="1808118"/>
            </a:xfrm>
            <a:prstGeom prst="rect">
              <a:avLst/>
            </a:prstGeom>
          </p:spPr>
        </p:pic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F6DC6A7F-3164-2644-B98B-72A77C76B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06084" y="3599655"/>
              <a:ext cx="1808118" cy="1705384"/>
            </a:xfrm>
            <a:prstGeom prst="rect">
              <a:avLst/>
            </a:prstGeom>
          </p:spPr>
        </p:pic>
        <p:pic>
          <p:nvPicPr>
            <p:cNvPr id="21" name="Picture 20" descr="Shape&#10;&#10;Description automatically generated">
              <a:extLst>
                <a:ext uri="{FF2B5EF4-FFF2-40B4-BE49-F238E27FC236}">
                  <a16:creationId xmlns:a16="http://schemas.microsoft.com/office/drawing/2014/main" id="{80A685C1-A66B-B349-9599-24F857385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31342" y="4631767"/>
              <a:ext cx="1808118" cy="1705384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A0E3BF18-FF76-4B40-B2EA-CB2F2FE2C33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15035" y="2980016"/>
            <a:ext cx="1701800" cy="11938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1C3E4A4-F415-ED40-8764-AB98FAE5A0D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39070" y="4295931"/>
            <a:ext cx="1023072" cy="102307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C195FD9-96DC-9C42-896A-65DFC5F4ED5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58180" y="3256998"/>
            <a:ext cx="1272615" cy="97394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03B7880-D19A-1847-A6F6-0CD81AC8A8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41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046"/>
    </mc:Choice>
    <mc:Fallback xmlns="">
      <p:transition spd="slow" advTm="1170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AA88DC-9D1B-944F-A216-99E5E94B3C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634133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2BC1D2"/>
                </a:solidFill>
              </a:rPr>
              <a:t>“SAON’s intent as an open initiative is to unite Arctic and non-Arctic countries, Indigenous Peoples, academia, industry and other key organizations (e.g. WMO, GEO) in support of a systematic network[of observations and data systems] through structured facilitation”  </a:t>
            </a:r>
          </a:p>
          <a:p>
            <a:r>
              <a:rPr lang="en-US" dirty="0">
                <a:solidFill>
                  <a:srgbClr val="58585A"/>
                </a:solidFill>
              </a:rPr>
              <a:t>Created as a joint body of the Arctic Council and the International Arctic Science Committee (IASC) under the Nuuk Declaration (2011);</a:t>
            </a:r>
          </a:p>
          <a:p>
            <a:r>
              <a:rPr lang="en-US" dirty="0">
                <a:solidFill>
                  <a:srgbClr val="58585A"/>
                </a:solidFill>
              </a:rPr>
              <a:t>Recognized by the Arctic Science Ministerial process as a critical capacity for “moving from design to implementation of the Arctic observing system.” </a:t>
            </a:r>
          </a:p>
          <a:p>
            <a:r>
              <a:rPr lang="en-US" dirty="0">
                <a:solidFill>
                  <a:srgbClr val="58585A"/>
                </a:solidFill>
              </a:rPr>
              <a:t>Recognized by the Arctic Observing Summits as needed leadership entity to assist with network planning.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E24565-8675-134F-86B7-7060F9CA9481}"/>
              </a:ext>
            </a:extLst>
          </p:cNvPr>
          <p:cNvSpPr txBox="1">
            <a:spLocks/>
          </p:cNvSpPr>
          <p:nvPr/>
        </p:nvSpPr>
        <p:spPr>
          <a:xfrm>
            <a:off x="1092200" y="683361"/>
            <a:ext cx="109347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>
                <a:solidFill>
                  <a:srgbClr val="58585A"/>
                </a:solidFill>
              </a:rPr>
              <a:t>SAON’s Scope, Vision and Mandate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9F0CDC3-8325-7B45-B958-5A1EC2F5975C}"/>
              </a:ext>
            </a:extLst>
          </p:cNvPr>
          <p:cNvCxnSpPr>
            <a:cxnSpLocks/>
          </p:cNvCxnSpPr>
          <p:nvPr/>
        </p:nvCxnSpPr>
        <p:spPr>
          <a:xfrm>
            <a:off x="0" y="1405151"/>
            <a:ext cx="12192000" cy="0"/>
          </a:xfrm>
          <a:prstGeom prst="line">
            <a:avLst/>
          </a:prstGeom>
          <a:ln w="28575">
            <a:solidFill>
              <a:srgbClr val="5858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630F87A5-9100-3D4F-8DC7-B80C9295290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147" y="886304"/>
            <a:ext cx="812625" cy="7687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7B34801-AE93-4F4C-B7D7-AC7DA23EDE11}"/>
              </a:ext>
            </a:extLst>
          </p:cNvPr>
          <p:cNvSpPr/>
          <p:nvPr/>
        </p:nvSpPr>
        <p:spPr>
          <a:xfrm>
            <a:off x="-510639" y="6366375"/>
            <a:ext cx="11402291" cy="220678"/>
          </a:xfrm>
          <a:prstGeom prst="rect">
            <a:avLst/>
          </a:prstGeom>
          <a:solidFill>
            <a:srgbClr val="E85B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90435F7-DBB3-8A4F-976A-8171DF7CA108}"/>
              </a:ext>
            </a:extLst>
          </p:cNvPr>
          <p:cNvSpPr/>
          <p:nvPr/>
        </p:nvSpPr>
        <p:spPr>
          <a:xfrm>
            <a:off x="-358239" y="6518775"/>
            <a:ext cx="11402291" cy="220678"/>
          </a:xfrm>
          <a:prstGeom prst="rect">
            <a:avLst/>
          </a:prstGeom>
          <a:solidFill>
            <a:srgbClr val="2BC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9F6978F-A4B2-014D-95D5-C94D82E747B5}"/>
              </a:ext>
            </a:extLst>
          </p:cNvPr>
          <p:cNvSpPr/>
          <p:nvPr/>
        </p:nvSpPr>
        <p:spPr>
          <a:xfrm>
            <a:off x="-205839" y="6671175"/>
            <a:ext cx="11402291" cy="220678"/>
          </a:xfrm>
          <a:prstGeom prst="rect">
            <a:avLst/>
          </a:prstGeom>
          <a:solidFill>
            <a:srgbClr val="95C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49E25B9-019A-824D-ADFF-D069AABB36E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460" y="6163850"/>
            <a:ext cx="1365343" cy="512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3A68656-399D-2241-BAE3-BDF3D2ABF2C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672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162"/>
    </mc:Choice>
    <mc:Fallback xmlns="">
      <p:transition spd="slow" advTm="1941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81B1145-ACE3-AD44-8E28-E21546BE0A82}"/>
              </a:ext>
            </a:extLst>
          </p:cNvPr>
          <p:cNvSpPr/>
          <p:nvPr/>
        </p:nvSpPr>
        <p:spPr>
          <a:xfrm>
            <a:off x="-510639" y="6371393"/>
            <a:ext cx="8471065" cy="215660"/>
          </a:xfrm>
          <a:prstGeom prst="rect">
            <a:avLst/>
          </a:prstGeom>
          <a:solidFill>
            <a:srgbClr val="E85B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13C9861-C56A-E44C-990F-5574455D604F}"/>
              </a:ext>
            </a:extLst>
          </p:cNvPr>
          <p:cNvSpPr/>
          <p:nvPr/>
        </p:nvSpPr>
        <p:spPr>
          <a:xfrm>
            <a:off x="-358239" y="6523793"/>
            <a:ext cx="8471065" cy="215660"/>
          </a:xfrm>
          <a:prstGeom prst="rect">
            <a:avLst/>
          </a:prstGeom>
          <a:solidFill>
            <a:srgbClr val="2BC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E5140AC-5D0A-A34C-8834-FA31C6AB8ADC}"/>
              </a:ext>
            </a:extLst>
          </p:cNvPr>
          <p:cNvSpPr/>
          <p:nvPr/>
        </p:nvSpPr>
        <p:spPr>
          <a:xfrm>
            <a:off x="-205839" y="6676193"/>
            <a:ext cx="8471065" cy="215660"/>
          </a:xfrm>
          <a:prstGeom prst="rect">
            <a:avLst/>
          </a:prstGeom>
          <a:solidFill>
            <a:srgbClr val="95C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4D591C-D5DF-684D-A80F-6F181C73B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65125"/>
            <a:ext cx="10287000" cy="1325563"/>
          </a:xfrm>
        </p:spPr>
        <p:txBody>
          <a:bodyPr/>
          <a:lstStyle/>
          <a:p>
            <a:r>
              <a:rPr lang="en-US" b="1" dirty="0">
                <a:solidFill>
                  <a:srgbClr val="58585A"/>
                </a:solidFill>
              </a:rPr>
              <a:t>Why do we need SAON-ROADS?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34086C-4116-DC49-AA19-BA0E77C6CC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39145" cy="4351338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58585A"/>
                </a:solidFill>
              </a:rPr>
              <a:t>Arctic changes are unprecedented</a:t>
            </a:r>
          </a:p>
          <a:p>
            <a:r>
              <a:rPr lang="en-US" dirty="0">
                <a:solidFill>
                  <a:srgbClr val="2BC1D2"/>
                </a:solidFill>
              </a:rPr>
              <a:t>Observations inform actions in the face of these changes</a:t>
            </a:r>
          </a:p>
          <a:p>
            <a:r>
              <a:rPr lang="en-US" dirty="0">
                <a:solidFill>
                  <a:srgbClr val="58585A"/>
                </a:solidFill>
              </a:rPr>
              <a:t>Systemic issues (planning, engagement, deployments) at the Global, Regional and Local scale impede progress</a:t>
            </a:r>
          </a:p>
          <a:p>
            <a:r>
              <a:rPr lang="en-US" dirty="0">
                <a:solidFill>
                  <a:srgbClr val="2BC1D2"/>
                </a:solidFill>
              </a:rPr>
              <a:t>SAON has been given a mandate to facilitate planning – ROADS is the tool.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67E5F5-0896-2B40-928F-908A4C4C85D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9208" y="1550465"/>
            <a:ext cx="5070371" cy="28500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1149E3-5252-1B42-A5FD-8BA52277701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576"/>
          <a:stretch/>
        </p:blipFill>
        <p:spPr>
          <a:xfrm>
            <a:off x="5952744" y="1550465"/>
            <a:ext cx="3669257" cy="29758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0725B2-705F-064E-856B-012919CAB1A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2744" y="4345683"/>
            <a:ext cx="6246674" cy="228371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0D2E3C4-B03E-2C44-9623-7C2F38D24865}"/>
              </a:ext>
            </a:extLst>
          </p:cNvPr>
          <p:cNvCxnSpPr>
            <a:cxnSpLocks/>
          </p:cNvCxnSpPr>
          <p:nvPr/>
        </p:nvCxnSpPr>
        <p:spPr>
          <a:xfrm>
            <a:off x="0" y="1405151"/>
            <a:ext cx="12192000" cy="0"/>
          </a:xfrm>
          <a:prstGeom prst="line">
            <a:avLst/>
          </a:prstGeom>
          <a:ln w="28575">
            <a:solidFill>
              <a:srgbClr val="5858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4CA14FCA-05A7-394A-A108-F002DA2CCE1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460" y="6163850"/>
            <a:ext cx="1365343" cy="512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FEC24E5-463F-D74A-A48F-75D3C4D78E4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147" y="886304"/>
            <a:ext cx="812625" cy="76870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087C2F01-E8B7-AA48-944B-3A7D682A5E5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504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993"/>
    </mc:Choice>
    <mc:Fallback xmlns="">
      <p:transition spd="slow" advTm="140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185333" y="573852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5BFCDBE-2D06-A743-8B09-FB4B0D986C92}"/>
              </a:ext>
            </a:extLst>
          </p:cNvPr>
          <p:cNvSpPr txBox="1">
            <a:spLocks/>
          </p:cNvSpPr>
          <p:nvPr/>
        </p:nvSpPr>
        <p:spPr>
          <a:xfrm>
            <a:off x="1079500" y="683361"/>
            <a:ext cx="109347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>
                <a:solidFill>
                  <a:srgbClr val="58585A"/>
                </a:solidFill>
              </a:rPr>
              <a:t>ROADS Guiding Principles (polycentric!)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49F246C9-B1DD-2A4E-AE4C-54B23F9AF883}"/>
              </a:ext>
            </a:extLst>
          </p:cNvPr>
          <p:cNvSpPr/>
          <p:nvPr/>
        </p:nvSpPr>
        <p:spPr>
          <a:xfrm>
            <a:off x="546100" y="1896784"/>
            <a:ext cx="1119758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58585A"/>
                </a:solidFill>
              </a:rPr>
              <a:t>Indigenous Peoples’ </a:t>
            </a:r>
            <a:r>
              <a:rPr lang="en-US" sz="2800" u="sng" dirty="0">
                <a:solidFill>
                  <a:srgbClr val="58585A"/>
                </a:solidFill>
              </a:rPr>
              <a:t>equitable partnership </a:t>
            </a:r>
            <a:r>
              <a:rPr lang="en-US" sz="2800" dirty="0">
                <a:solidFill>
                  <a:srgbClr val="58585A"/>
                </a:solidFill>
              </a:rPr>
              <a:t>and </a:t>
            </a:r>
            <a:r>
              <a:rPr lang="en-US" sz="2800" u="sng" dirty="0">
                <a:solidFill>
                  <a:srgbClr val="58585A"/>
                </a:solidFill>
              </a:rPr>
              <a:t>funding</a:t>
            </a:r>
            <a:r>
              <a:rPr lang="en-US" sz="2800" dirty="0">
                <a:solidFill>
                  <a:srgbClr val="58585A"/>
                </a:solidFill>
              </a:rPr>
              <a:t> for their active participation is critical to ROADS;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BC1D2"/>
                </a:solidFill>
              </a:rPr>
              <a:t>All aspects of the ROADS process should support </a:t>
            </a:r>
            <a:r>
              <a:rPr lang="en-US" sz="2800" u="sng" dirty="0">
                <a:solidFill>
                  <a:srgbClr val="2BC1D2"/>
                </a:solidFill>
              </a:rPr>
              <a:t>broadly shared benefit </a:t>
            </a:r>
            <a:r>
              <a:rPr lang="en-US" sz="2800" dirty="0">
                <a:solidFill>
                  <a:srgbClr val="2BC1D2"/>
                </a:solidFill>
              </a:rPr>
              <a:t>from the observing and data systems;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58585A"/>
                </a:solidFill>
              </a:rPr>
              <a:t>The ROADS process should </a:t>
            </a:r>
            <a:r>
              <a:rPr lang="en-US" sz="2800" u="sng" dirty="0">
                <a:solidFill>
                  <a:srgbClr val="58585A"/>
                </a:solidFill>
              </a:rPr>
              <a:t>complement and integrate </a:t>
            </a:r>
            <a:r>
              <a:rPr lang="en-US" sz="2800" dirty="0">
                <a:solidFill>
                  <a:srgbClr val="58585A"/>
                </a:solidFill>
              </a:rPr>
              <a:t>the current planning approaches used by </a:t>
            </a:r>
            <a:r>
              <a:rPr lang="en-US" sz="2800" u="sng" dirty="0">
                <a:solidFill>
                  <a:srgbClr val="58585A"/>
                </a:solidFill>
              </a:rPr>
              <a:t>existing networks (regional to global), activities and projects</a:t>
            </a:r>
            <a:r>
              <a:rPr lang="en-US" sz="2800" dirty="0">
                <a:solidFill>
                  <a:srgbClr val="58585A"/>
                </a:solidFill>
              </a:rPr>
              <a:t>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BC1D2"/>
                </a:solidFill>
              </a:rPr>
              <a:t>ROADS should support </a:t>
            </a:r>
            <a:r>
              <a:rPr lang="en-US" sz="2800" u="sng" dirty="0">
                <a:solidFill>
                  <a:srgbClr val="2BC1D2"/>
                </a:solidFill>
              </a:rPr>
              <a:t>stepwise development </a:t>
            </a:r>
            <a:r>
              <a:rPr lang="en-US" sz="2800" dirty="0">
                <a:solidFill>
                  <a:srgbClr val="2BC1D2"/>
                </a:solidFill>
              </a:rPr>
              <a:t>through a flexible and evolving structure that allows </a:t>
            </a:r>
            <a:r>
              <a:rPr lang="en-US" sz="2800" u="sng" dirty="0">
                <a:solidFill>
                  <a:srgbClr val="2BC1D2"/>
                </a:solidFill>
              </a:rPr>
              <a:t>grassroots identification </a:t>
            </a:r>
            <a:r>
              <a:rPr lang="en-US" sz="2800" dirty="0">
                <a:solidFill>
                  <a:srgbClr val="2BC1D2"/>
                </a:solidFill>
              </a:rPr>
              <a:t>of foci.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1085A49-0ED3-5A42-9620-E1E3A131C83A}"/>
              </a:ext>
            </a:extLst>
          </p:cNvPr>
          <p:cNvCxnSpPr>
            <a:cxnSpLocks/>
          </p:cNvCxnSpPr>
          <p:nvPr/>
        </p:nvCxnSpPr>
        <p:spPr>
          <a:xfrm>
            <a:off x="0" y="1405151"/>
            <a:ext cx="12192000" cy="0"/>
          </a:xfrm>
          <a:prstGeom prst="line">
            <a:avLst/>
          </a:prstGeom>
          <a:ln w="28575">
            <a:solidFill>
              <a:srgbClr val="5858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9900C920-FCC3-584E-AD44-3927A33F78D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2977" y="5901125"/>
            <a:ext cx="871537" cy="87153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187D14A-BACE-3747-BD68-DB645F8219BD}"/>
              </a:ext>
            </a:extLst>
          </p:cNvPr>
          <p:cNvSpPr/>
          <p:nvPr/>
        </p:nvSpPr>
        <p:spPr>
          <a:xfrm>
            <a:off x="-510639" y="6366375"/>
            <a:ext cx="11402291" cy="220678"/>
          </a:xfrm>
          <a:prstGeom prst="rect">
            <a:avLst/>
          </a:prstGeom>
          <a:solidFill>
            <a:srgbClr val="E85B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EF4386E-2034-F54A-8B5A-90C20249A4AA}"/>
              </a:ext>
            </a:extLst>
          </p:cNvPr>
          <p:cNvSpPr/>
          <p:nvPr/>
        </p:nvSpPr>
        <p:spPr>
          <a:xfrm>
            <a:off x="-358239" y="6518775"/>
            <a:ext cx="11402291" cy="220678"/>
          </a:xfrm>
          <a:prstGeom prst="rect">
            <a:avLst/>
          </a:prstGeom>
          <a:solidFill>
            <a:srgbClr val="2BC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33CCE12-547B-334B-B6C8-B5B674DEE55F}"/>
              </a:ext>
            </a:extLst>
          </p:cNvPr>
          <p:cNvSpPr/>
          <p:nvPr/>
        </p:nvSpPr>
        <p:spPr>
          <a:xfrm>
            <a:off x="-205839" y="6671175"/>
            <a:ext cx="11402291" cy="220678"/>
          </a:xfrm>
          <a:prstGeom prst="rect">
            <a:avLst/>
          </a:prstGeom>
          <a:solidFill>
            <a:srgbClr val="95C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7BCE97-A905-9F4E-90C6-ABF1DD172F1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460" y="6163850"/>
            <a:ext cx="1365343" cy="512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BA332DA-9FF3-B946-9317-8F915A38484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147" y="886304"/>
            <a:ext cx="812625" cy="7687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A52BE67-9092-6B47-B8DF-CB40A93EB6F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424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582"/>
    </mc:Choice>
    <mc:Fallback xmlns="">
      <p:transition spd="slow" advTm="1225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28CD33F4-0FCB-284D-9C96-B770AE1CDE2B}"/>
              </a:ext>
            </a:extLst>
          </p:cNvPr>
          <p:cNvSpPr txBox="1">
            <a:spLocks/>
          </p:cNvSpPr>
          <p:nvPr/>
        </p:nvSpPr>
        <p:spPr>
          <a:xfrm>
            <a:off x="825500" y="330469"/>
            <a:ext cx="11264899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>
                <a:solidFill>
                  <a:srgbClr val="58585A"/>
                </a:solidFill>
              </a:rPr>
              <a:t>ROADS Benefit Assessment: Value Tree Analysis 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47700D8-558B-EF45-968F-22F95674B97E}"/>
              </a:ext>
            </a:extLst>
          </p:cNvPr>
          <p:cNvCxnSpPr>
            <a:cxnSpLocks/>
          </p:cNvCxnSpPr>
          <p:nvPr/>
        </p:nvCxnSpPr>
        <p:spPr>
          <a:xfrm>
            <a:off x="0" y="1090359"/>
            <a:ext cx="12192000" cy="0"/>
          </a:xfrm>
          <a:prstGeom prst="line">
            <a:avLst/>
          </a:prstGeom>
          <a:ln w="28575">
            <a:solidFill>
              <a:srgbClr val="5858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24FC3AB1-50D5-884C-9ABD-BF14F2A9140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5650" y="1813080"/>
            <a:ext cx="2388029" cy="3289300"/>
          </a:xfrm>
          <a:prstGeom prst="rect">
            <a:avLst/>
          </a:prstGeom>
        </p:spPr>
      </p:pic>
      <p:pic>
        <p:nvPicPr>
          <p:cNvPr id="21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id="{A7354942-624C-384F-B022-7925637C3C8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0113" y="1320771"/>
            <a:ext cx="2209800" cy="4000500"/>
          </a:xfrm>
          <a:prstGeom prst="rect">
            <a:avLst/>
          </a:prstGeom>
        </p:spPr>
      </p:pic>
      <p:pic>
        <p:nvPicPr>
          <p:cNvPr id="26" name="Picture 25" descr="Background pattern&#10;&#10;Description automatically generated">
            <a:extLst>
              <a:ext uri="{FF2B5EF4-FFF2-40B4-BE49-F238E27FC236}">
                <a16:creationId xmlns:a16="http://schemas.microsoft.com/office/drawing/2014/main" id="{5978077F-3B87-CB49-B335-8459DD71BD2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4469" y="1355880"/>
            <a:ext cx="2374900" cy="4203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7C64D1-9495-C944-B360-B83D8E93C21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5179" y="1798090"/>
            <a:ext cx="1231900" cy="4813300"/>
          </a:xfrm>
          <a:prstGeom prst="rect">
            <a:avLst/>
          </a:prstGeom>
        </p:spPr>
      </p:pic>
      <p:pic>
        <p:nvPicPr>
          <p:cNvPr id="8" name="Picture 7" descr="A picture containing clock&#10;&#10;Description automatically generated">
            <a:extLst>
              <a:ext uri="{FF2B5EF4-FFF2-40B4-BE49-F238E27FC236}">
                <a16:creationId xmlns:a16="http://schemas.microsoft.com/office/drawing/2014/main" id="{E6F93AE5-89D6-A344-81C6-E2BF7F060CA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4726" y="1521500"/>
            <a:ext cx="1447800" cy="5486400"/>
          </a:xfrm>
          <a:prstGeom prst="rect">
            <a:avLst/>
          </a:prstGeom>
        </p:spPr>
      </p:pic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6C4C9A1E-7B37-7E4D-B69F-73AAD60CFFB8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1023" y="1963705"/>
            <a:ext cx="1231900" cy="4648200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46AD5C01-81CD-D84E-B078-3E6E49224985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9007" y="1320771"/>
            <a:ext cx="1231900" cy="5181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7B8D08-D0D7-6F42-B201-53E1660DB69D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3960" y="6240050"/>
            <a:ext cx="1365343" cy="512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2A57EA-A8E2-B849-9EE5-417BAC5A34B9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9100" y="5945981"/>
            <a:ext cx="871537" cy="8715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1619BCE-42D8-174D-9952-EBFC58D2E67E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147" y="594204"/>
            <a:ext cx="812625" cy="768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CEEB340-DADD-604D-8032-51B54AD76E80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69953" y="2089819"/>
            <a:ext cx="2197345" cy="27358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A68E568-E84B-5F48-BB26-09710599D80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564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892"/>
    </mc:Choice>
    <mc:Fallback xmlns="">
      <p:transition spd="slow" advTm="1108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28CD33F4-0FCB-284D-9C96-B770AE1CDE2B}"/>
              </a:ext>
            </a:extLst>
          </p:cNvPr>
          <p:cNvSpPr txBox="1">
            <a:spLocks/>
          </p:cNvSpPr>
          <p:nvPr/>
        </p:nvSpPr>
        <p:spPr>
          <a:xfrm>
            <a:off x="825500" y="330469"/>
            <a:ext cx="11264899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>
                <a:solidFill>
                  <a:srgbClr val="58585A"/>
                </a:solidFill>
              </a:rPr>
              <a:t>ROADS Benefit Assessment: Value Tree Analysis 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47700D8-558B-EF45-968F-22F95674B97E}"/>
              </a:ext>
            </a:extLst>
          </p:cNvPr>
          <p:cNvCxnSpPr>
            <a:cxnSpLocks/>
          </p:cNvCxnSpPr>
          <p:nvPr/>
        </p:nvCxnSpPr>
        <p:spPr>
          <a:xfrm>
            <a:off x="0" y="1090359"/>
            <a:ext cx="12192000" cy="0"/>
          </a:xfrm>
          <a:prstGeom prst="line">
            <a:avLst/>
          </a:prstGeom>
          <a:ln w="28575">
            <a:solidFill>
              <a:srgbClr val="5858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24FC3AB1-50D5-884C-9ABD-BF14F2A9140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655650" y="1813080"/>
            <a:ext cx="2388029" cy="3289300"/>
          </a:xfrm>
          <a:prstGeom prst="rect">
            <a:avLst/>
          </a:prstGeom>
        </p:spPr>
      </p:pic>
      <p:pic>
        <p:nvPicPr>
          <p:cNvPr id="21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id="{A7354942-624C-384F-B022-7925637C3C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0113" y="1320771"/>
            <a:ext cx="2209800" cy="4000500"/>
          </a:xfrm>
          <a:prstGeom prst="rect">
            <a:avLst/>
          </a:prstGeom>
        </p:spPr>
      </p:pic>
      <p:pic>
        <p:nvPicPr>
          <p:cNvPr id="26" name="Picture 25" descr="Background pattern&#10;&#10;Description automatically generated">
            <a:extLst>
              <a:ext uri="{FF2B5EF4-FFF2-40B4-BE49-F238E27FC236}">
                <a16:creationId xmlns:a16="http://schemas.microsoft.com/office/drawing/2014/main" id="{5978077F-3B87-CB49-B335-8459DD71BD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64469" y="1355880"/>
            <a:ext cx="2374900" cy="4203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7C64D1-9495-C944-B360-B83D8E93C21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575179" y="1798090"/>
            <a:ext cx="1231900" cy="4813300"/>
          </a:xfrm>
          <a:prstGeom prst="rect">
            <a:avLst/>
          </a:prstGeom>
        </p:spPr>
      </p:pic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6C4C9A1E-7B37-7E4D-B69F-73AAD60CFF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41023" y="1963705"/>
            <a:ext cx="1231900" cy="4648200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46AD5C01-81CD-D84E-B078-3E6E4922498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69007" y="1320771"/>
            <a:ext cx="1231900" cy="5181600"/>
          </a:xfrm>
          <a:prstGeom prst="rect">
            <a:avLst/>
          </a:prstGeom>
        </p:spPr>
      </p:pic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B75A917F-703B-794C-B2EF-F7CE16629F6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55650" y="1813080"/>
            <a:ext cx="2336800" cy="3289300"/>
          </a:xfrm>
          <a:prstGeom prst="rect">
            <a:avLst/>
          </a:prstGeom>
        </p:spPr>
      </p:pic>
      <p:pic>
        <p:nvPicPr>
          <p:cNvPr id="15" name="Picture 14" descr="Background pattern&#10;&#10;Description automatically generated">
            <a:extLst>
              <a:ext uri="{FF2B5EF4-FFF2-40B4-BE49-F238E27FC236}">
                <a16:creationId xmlns:a16="http://schemas.microsoft.com/office/drawing/2014/main" id="{70BCDA6E-ACD6-2E4E-BE37-F3C9D1DE1BB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60113" y="1320771"/>
            <a:ext cx="2209800" cy="4000500"/>
          </a:xfrm>
          <a:prstGeom prst="rect">
            <a:avLst/>
          </a:prstGeom>
        </p:spPr>
      </p:pic>
      <p:pic>
        <p:nvPicPr>
          <p:cNvPr id="18" name="Picture 1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E2EFE1B6-02C3-A644-8753-E93D839D7B4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64469" y="1355880"/>
            <a:ext cx="2374900" cy="4203700"/>
          </a:xfrm>
          <a:prstGeom prst="rect">
            <a:avLst/>
          </a:prstGeom>
        </p:spPr>
      </p:pic>
      <p:pic>
        <p:nvPicPr>
          <p:cNvPr id="8" name="Picture 7" descr="A picture containing clock&#10;&#10;Description automatically generated">
            <a:extLst>
              <a:ext uri="{FF2B5EF4-FFF2-40B4-BE49-F238E27FC236}">
                <a16:creationId xmlns:a16="http://schemas.microsoft.com/office/drawing/2014/main" id="{E6F93AE5-89D6-A344-81C6-E2BF7F060CA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233151" y="1521500"/>
            <a:ext cx="1447800" cy="5486400"/>
          </a:xfrm>
          <a:prstGeom prst="rect">
            <a:avLst/>
          </a:prstGeom>
        </p:spPr>
      </p:pic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61EB4831-FCB2-6E44-ABB6-46C3CCF8427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5179" y="1798090"/>
            <a:ext cx="1231900" cy="3314700"/>
          </a:xfrm>
          <a:prstGeom prst="rect">
            <a:avLst/>
          </a:prstGeom>
        </p:spPr>
      </p:pic>
      <p:pic>
        <p:nvPicPr>
          <p:cNvPr id="9" name="Picture 8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13196827-136E-BA42-927D-BD680FDA9DF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41023" y="1963705"/>
            <a:ext cx="1231900" cy="2933700"/>
          </a:xfrm>
          <a:prstGeom prst="rect">
            <a:avLst/>
          </a:prstGeom>
        </p:spPr>
      </p:pic>
      <p:pic>
        <p:nvPicPr>
          <p:cNvPr id="12" name="Picture 11" descr="Graphical user interface&#10;&#10;Description automatically generated">
            <a:extLst>
              <a:ext uri="{FF2B5EF4-FFF2-40B4-BE49-F238E27FC236}">
                <a16:creationId xmlns:a16="http://schemas.microsoft.com/office/drawing/2014/main" id="{BD81F018-963B-9B42-AEA6-F004CB9B4CF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69007" y="1320771"/>
            <a:ext cx="1231900" cy="42926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2F1CB9B-F7C5-4D47-A598-C0F27F8123A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84147" y="594204"/>
            <a:ext cx="812625" cy="7687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2C1C6E6-D5F1-604E-ABE3-C03B1AA9B539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3960" y="6240050"/>
            <a:ext cx="1365343" cy="512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A45803B-806B-3646-A8D6-180550E145C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309100" y="5945981"/>
            <a:ext cx="871537" cy="87153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AF0BC7C-7991-D146-8A99-EE6E7734A84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397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596"/>
    </mc:Choice>
    <mc:Fallback xmlns="">
      <p:transition spd="slow" advTm="82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D18A13C-D22C-B545-8A77-B03A8739FDEB}"/>
              </a:ext>
            </a:extLst>
          </p:cNvPr>
          <p:cNvCxnSpPr>
            <a:cxnSpLocks/>
          </p:cNvCxnSpPr>
          <p:nvPr/>
        </p:nvCxnSpPr>
        <p:spPr>
          <a:xfrm>
            <a:off x="0" y="1413618"/>
            <a:ext cx="7302500" cy="0"/>
          </a:xfrm>
          <a:prstGeom prst="line">
            <a:avLst/>
          </a:prstGeom>
          <a:ln w="28575">
            <a:solidFill>
              <a:srgbClr val="5858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DD1AB549-D2D3-A94F-B86B-F4EE0ABB8B6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6300" y="3136083"/>
            <a:ext cx="2137214" cy="2786293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190F63D1-5019-BF46-8F9E-D78C4B1FBA9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3057" y="1701915"/>
            <a:ext cx="2786293" cy="2627981"/>
          </a:xfrm>
          <a:prstGeom prst="rect">
            <a:avLst/>
          </a:prstGeom>
        </p:spPr>
      </p:pic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03AF97CC-7B19-A747-A33E-BF8894F1459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6606" y="3315503"/>
            <a:ext cx="2786293" cy="2627981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2ECDD251-DFAD-514C-8D74-C101BF5F472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5292" y="3384105"/>
            <a:ext cx="1171510" cy="110818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4C8A4E3-872F-B24B-BE16-5DCB4444E314}"/>
              </a:ext>
            </a:extLst>
          </p:cNvPr>
          <p:cNvGrpSpPr/>
          <p:nvPr/>
        </p:nvGrpSpPr>
        <p:grpSpPr>
          <a:xfrm>
            <a:off x="7740499" y="736600"/>
            <a:ext cx="3759171" cy="2553325"/>
            <a:chOff x="8299299" y="931333"/>
            <a:chExt cx="3759171" cy="978944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61889CB-2AAC-3D47-8C26-3B0FC3BF1CFE}"/>
                </a:ext>
              </a:extLst>
            </p:cNvPr>
            <p:cNvSpPr txBox="1"/>
            <p:nvPr/>
          </p:nvSpPr>
          <p:spPr>
            <a:xfrm>
              <a:off x="8299299" y="931333"/>
              <a:ext cx="3759171" cy="5310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E65C5C"/>
                  </a:solidFill>
                </a:rPr>
                <a:t>Indigenous-led </a:t>
              </a:r>
            </a:p>
            <a:p>
              <a:r>
                <a:rPr lang="en-US" sz="2800" b="1" dirty="0">
                  <a:solidFill>
                    <a:srgbClr val="E65C5C"/>
                  </a:solidFill>
                </a:rPr>
                <a:t>Benefit Identification &amp; </a:t>
              </a:r>
            </a:p>
            <a:p>
              <a:r>
                <a:rPr lang="en-US" sz="2800" b="1" dirty="0">
                  <a:solidFill>
                    <a:srgbClr val="E65C5C"/>
                  </a:solidFill>
                </a:rPr>
                <a:t>Observing Strategies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A2A5A91-5790-C840-9665-E32CCA2317D0}"/>
                </a:ext>
              </a:extLst>
            </p:cNvPr>
            <p:cNvSpPr txBox="1"/>
            <p:nvPr/>
          </p:nvSpPr>
          <p:spPr>
            <a:xfrm>
              <a:off x="8312507" y="1461872"/>
              <a:ext cx="3632070" cy="448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400" dirty="0">
                  <a:solidFill>
                    <a:schemeClr val="bg2">
                      <a:lumMod val="50000"/>
                    </a:schemeClr>
                  </a:solidFill>
                </a:rPr>
                <a:t>A critical capacity for assuring that the outcomes of ROADS and its implementation are relevant to Arctic communities and the outcomes are well-linked to culturally-informed decision making.  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A233E25-1599-054B-8D9E-9799D81F139F}"/>
              </a:ext>
            </a:extLst>
          </p:cNvPr>
          <p:cNvGrpSpPr/>
          <p:nvPr/>
        </p:nvGrpSpPr>
        <p:grpSpPr>
          <a:xfrm>
            <a:off x="8322269" y="3948369"/>
            <a:ext cx="3414012" cy="1924337"/>
            <a:chOff x="8299299" y="931333"/>
            <a:chExt cx="3414012" cy="1003304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17C0B79-2074-6C44-936A-9B63BAB6F702}"/>
                </a:ext>
              </a:extLst>
            </p:cNvPr>
            <p:cNvSpPr txBox="1"/>
            <p:nvPr/>
          </p:nvSpPr>
          <p:spPr>
            <a:xfrm>
              <a:off x="8299299" y="931333"/>
              <a:ext cx="3414012" cy="4974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95C53E"/>
                  </a:solidFill>
                </a:rPr>
                <a:t>Essential Variables of </a:t>
              </a:r>
            </a:p>
            <a:p>
              <a:r>
                <a:rPr lang="en-US" sz="2800" b="1" dirty="0">
                  <a:solidFill>
                    <a:srgbClr val="95C53E"/>
                  </a:solidFill>
                </a:rPr>
                <a:t>Global Networks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9E95182-A273-3D40-A0BD-4C7D0A6C0A2F}"/>
                </a:ext>
              </a:extLst>
            </p:cNvPr>
            <p:cNvSpPr txBox="1"/>
            <p:nvPr/>
          </p:nvSpPr>
          <p:spPr>
            <a:xfrm>
              <a:off x="8312506" y="1549515"/>
              <a:ext cx="2954823" cy="3851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400" dirty="0">
                  <a:solidFill>
                    <a:schemeClr val="bg2">
                      <a:lumMod val="50000"/>
                    </a:schemeClr>
                  </a:solidFill>
                </a:rPr>
                <a:t>High-capacity partnerships that link the Arctic and the ROADS process to the global system and interests.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5401F76-C0C2-3442-B4B6-43C7B5651155}"/>
              </a:ext>
            </a:extLst>
          </p:cNvPr>
          <p:cNvGrpSpPr/>
          <p:nvPr/>
        </p:nvGrpSpPr>
        <p:grpSpPr>
          <a:xfrm>
            <a:off x="261258" y="2165103"/>
            <a:ext cx="3955142" cy="3346235"/>
            <a:chOff x="1066567" y="3268812"/>
            <a:chExt cx="4760974" cy="778677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4CA35E3-C16F-584F-A7C1-239FC3D1BF2D}"/>
                </a:ext>
              </a:extLst>
            </p:cNvPr>
            <p:cNvSpPr txBox="1"/>
            <p:nvPr/>
          </p:nvSpPr>
          <p:spPr>
            <a:xfrm>
              <a:off x="1066567" y="3268812"/>
              <a:ext cx="4760974" cy="4225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2AC0D2"/>
                  </a:solidFill>
                </a:rPr>
                <a:t>Regionally-identified Science &amp; Decision Making Needs &amp; Observing Strategies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3E80AB5-1F9C-7E42-81F6-C28C6FCBDC24}"/>
                </a:ext>
              </a:extLst>
            </p:cNvPr>
            <p:cNvSpPr txBox="1"/>
            <p:nvPr/>
          </p:nvSpPr>
          <p:spPr>
            <a:xfrm>
              <a:off x="1084810" y="3695221"/>
              <a:ext cx="3347029" cy="3522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400" dirty="0">
                  <a:solidFill>
                    <a:schemeClr val="bg2">
                      <a:lumMod val="50000"/>
                    </a:schemeClr>
                  </a:solidFill>
                </a:rPr>
                <a:t>Regionally-led priorities driven by scientific understanding of the Arctic System and the specific decision-making needs from cascading changes within the Arctic System. 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CCD1A9E4-835D-CF42-B293-A3747CCA077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257" y="6179732"/>
            <a:ext cx="1365343" cy="512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59541F0-F9AA-AE42-B687-55D7B2606C6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2889" y="5880856"/>
            <a:ext cx="871537" cy="871537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44038039-0284-4944-A821-A966CF83FDF2}"/>
              </a:ext>
            </a:extLst>
          </p:cNvPr>
          <p:cNvSpPr txBox="1">
            <a:spLocks/>
          </p:cNvSpPr>
          <p:nvPr/>
        </p:nvSpPr>
        <p:spPr>
          <a:xfrm>
            <a:off x="1092200" y="632561"/>
            <a:ext cx="11264899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>
                <a:solidFill>
                  <a:srgbClr val="58585A"/>
                </a:solidFill>
              </a:rPr>
              <a:t>Shared Arctic Variables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D1BB022-D903-B742-9715-E7A87713ED7F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147" y="894771"/>
            <a:ext cx="812625" cy="7687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93FCE6B-AD51-9C4F-814F-4518D899F9A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159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394"/>
    </mc:Choice>
    <mc:Fallback xmlns="">
      <p:transition spd="slow" advTm="180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28CD33F4-0FCB-284D-9C96-B770AE1CDE2B}"/>
              </a:ext>
            </a:extLst>
          </p:cNvPr>
          <p:cNvSpPr txBox="1">
            <a:spLocks/>
          </p:cNvSpPr>
          <p:nvPr/>
        </p:nvSpPr>
        <p:spPr>
          <a:xfrm>
            <a:off x="825500" y="330469"/>
            <a:ext cx="11264899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>
                <a:solidFill>
                  <a:srgbClr val="58585A"/>
                </a:solidFill>
              </a:rPr>
              <a:t>Variables add Coordination to Value Tree Analysis 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47700D8-558B-EF45-968F-22F95674B97E}"/>
              </a:ext>
            </a:extLst>
          </p:cNvPr>
          <p:cNvCxnSpPr>
            <a:cxnSpLocks/>
          </p:cNvCxnSpPr>
          <p:nvPr/>
        </p:nvCxnSpPr>
        <p:spPr>
          <a:xfrm>
            <a:off x="0" y="1090359"/>
            <a:ext cx="12192000" cy="0"/>
          </a:xfrm>
          <a:prstGeom prst="line">
            <a:avLst/>
          </a:prstGeom>
          <a:ln w="28575">
            <a:solidFill>
              <a:srgbClr val="5858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24FC3AB1-50D5-884C-9ABD-BF14F2A9140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5650" y="1813080"/>
            <a:ext cx="2388029" cy="3289300"/>
          </a:xfrm>
          <a:prstGeom prst="rect">
            <a:avLst/>
          </a:prstGeom>
        </p:spPr>
      </p:pic>
      <p:pic>
        <p:nvPicPr>
          <p:cNvPr id="21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id="{A7354942-624C-384F-B022-7925637C3C8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0113" y="1320771"/>
            <a:ext cx="2209800" cy="4000500"/>
          </a:xfrm>
          <a:prstGeom prst="rect">
            <a:avLst/>
          </a:prstGeom>
        </p:spPr>
      </p:pic>
      <p:pic>
        <p:nvPicPr>
          <p:cNvPr id="26" name="Picture 25" descr="Background pattern&#10;&#10;Description automatically generated">
            <a:extLst>
              <a:ext uri="{FF2B5EF4-FFF2-40B4-BE49-F238E27FC236}">
                <a16:creationId xmlns:a16="http://schemas.microsoft.com/office/drawing/2014/main" id="{5978077F-3B87-CB49-B335-8459DD71BD2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4469" y="1355880"/>
            <a:ext cx="2374900" cy="4203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7C64D1-9495-C944-B360-B83D8E93C21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5179" y="1798090"/>
            <a:ext cx="1231900" cy="4813300"/>
          </a:xfrm>
          <a:prstGeom prst="rect">
            <a:avLst/>
          </a:prstGeom>
        </p:spPr>
      </p:pic>
      <p:pic>
        <p:nvPicPr>
          <p:cNvPr id="8" name="Picture 7" descr="A picture containing clock&#10;&#10;Description automatically generated">
            <a:extLst>
              <a:ext uri="{FF2B5EF4-FFF2-40B4-BE49-F238E27FC236}">
                <a16:creationId xmlns:a16="http://schemas.microsoft.com/office/drawing/2014/main" id="{E6F93AE5-89D6-A344-81C6-E2BF7F060CA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4726" y="1521500"/>
            <a:ext cx="1447800" cy="5486400"/>
          </a:xfrm>
          <a:prstGeom prst="rect">
            <a:avLst/>
          </a:prstGeom>
        </p:spPr>
      </p:pic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6C4C9A1E-7B37-7E4D-B69F-73AAD60CFFB8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1023" y="1963705"/>
            <a:ext cx="1231900" cy="4648200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46AD5C01-81CD-D84E-B078-3E6E49224985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9007" y="1320771"/>
            <a:ext cx="1231900" cy="5181600"/>
          </a:xfrm>
          <a:prstGeom prst="rect">
            <a:avLst/>
          </a:prstGeom>
        </p:spPr>
      </p:pic>
      <p:pic>
        <p:nvPicPr>
          <p:cNvPr id="29" name="Picture 28" descr="Logo&#10;&#10;Description automatically generated">
            <a:extLst>
              <a:ext uri="{FF2B5EF4-FFF2-40B4-BE49-F238E27FC236}">
                <a16:creationId xmlns:a16="http://schemas.microsoft.com/office/drawing/2014/main" id="{768D2142-70D6-5E4C-8E63-CB27A37E821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03600" y="936545"/>
            <a:ext cx="5290096" cy="50496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1619BCE-42D8-174D-9952-EBFC58D2E67E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147" y="594204"/>
            <a:ext cx="812625" cy="768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72E9D99-BAF6-2B4C-B6EE-A1A9DF2CCB50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3960" y="6240050"/>
            <a:ext cx="1365343" cy="512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F7FC410-FE78-D344-8BD3-893369347ACD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9100" y="5945981"/>
            <a:ext cx="871537" cy="87153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DD2F5F9-79E0-7947-9E91-2A6F5EDB58D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188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84"/>
    </mc:Choice>
    <mc:Fallback xmlns="">
      <p:transition spd="slow" advTm="310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7B8367D-3F65-504A-B4D9-C14891C942A8}"/>
              </a:ext>
            </a:extLst>
          </p:cNvPr>
          <p:cNvSpPr/>
          <p:nvPr/>
        </p:nvSpPr>
        <p:spPr>
          <a:xfrm>
            <a:off x="0" y="-4201"/>
            <a:ext cx="12192000" cy="686220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4" name="Google Shape;384;p53"/>
          <p:cNvSpPr txBox="1">
            <a:spLocks noGrp="1"/>
          </p:cNvSpPr>
          <p:nvPr>
            <p:ph type="title"/>
          </p:nvPr>
        </p:nvSpPr>
        <p:spPr>
          <a:xfrm>
            <a:off x="504600" y="432262"/>
            <a:ext cx="9285253" cy="1877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" b="0" dirty="0">
                <a:solidFill>
                  <a:schemeClr val="bg1"/>
                </a:solidFill>
              </a:rPr>
              <a:t>Research Networking Activity (RNA) </a:t>
            </a:r>
            <a:br>
              <a:rPr lang="en" b="0" dirty="0">
                <a:solidFill>
                  <a:schemeClr val="bg1"/>
                </a:solidFill>
              </a:rPr>
            </a:br>
            <a:r>
              <a:rPr lang="en" b="0" dirty="0">
                <a:solidFill>
                  <a:schemeClr val="bg1"/>
                </a:solidFill>
              </a:rPr>
              <a:t>Coordinated Observations of Arctic Change (Arctic </a:t>
            </a:r>
            <a:r>
              <a:rPr lang="en" b="0" dirty="0" err="1">
                <a:solidFill>
                  <a:schemeClr val="bg1"/>
                </a:solidFill>
              </a:rPr>
              <a:t>CoObs</a:t>
            </a:r>
            <a:r>
              <a:rPr lang="en" b="0" dirty="0">
                <a:solidFill>
                  <a:schemeClr val="bg1"/>
                </a:solidFill>
              </a:rPr>
              <a:t>)</a:t>
            </a:r>
            <a:endParaRPr b="0" dirty="0">
              <a:solidFill>
                <a:schemeClr val="bg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85" name="Google Shape;385;p53"/>
          <p:cNvSpPr txBox="1"/>
          <p:nvPr/>
        </p:nvSpPr>
        <p:spPr>
          <a:xfrm>
            <a:off x="1" y="2222195"/>
            <a:ext cx="10881097" cy="48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Clr>
                <a:srgbClr val="000000"/>
              </a:buClr>
              <a:buSzPts val="1600"/>
            </a:pPr>
            <a:r>
              <a:rPr lang="en" sz="2133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Contacts:</a:t>
            </a:r>
            <a:endParaRPr sz="2400" dirty="0"/>
          </a:p>
          <a:p>
            <a:pPr>
              <a:buClr>
                <a:srgbClr val="000000"/>
              </a:buClr>
              <a:buSzPts val="1600"/>
            </a:pPr>
            <a:r>
              <a:rPr lang="en" sz="2133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Hajo</a:t>
            </a:r>
            <a:r>
              <a:rPr lang="en" sz="2133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2133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Eicken</a:t>
            </a:r>
            <a:r>
              <a:rPr lang="en" sz="2133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(PI) – </a:t>
            </a:r>
            <a:r>
              <a:rPr lang="en" sz="2133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heicken@alaska.edu</a:t>
            </a:r>
            <a:r>
              <a:rPr lang="en" sz="2133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• Maureen Bierman, coordinator </a:t>
            </a:r>
          </a:p>
          <a:p>
            <a:pPr>
              <a:buClr>
                <a:srgbClr val="000000"/>
              </a:buClr>
              <a:buSzPts val="1600"/>
            </a:pPr>
            <a:r>
              <a:rPr lang="en" sz="2133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Craig </a:t>
            </a:r>
            <a:r>
              <a:rPr lang="en" sz="2133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Chythlook</a:t>
            </a:r>
            <a:r>
              <a:rPr lang="en" sz="2133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Margaret Rudolf, Victoria </a:t>
            </a:r>
            <a:r>
              <a:rPr lang="en" sz="2133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Buschman</a:t>
            </a:r>
            <a:r>
              <a:rPr lang="en" sz="2133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(Food Security WG </a:t>
            </a:r>
            <a:r>
              <a:rPr lang="en" sz="2133" dirty="0"/>
              <a:t>Liaisons</a:t>
            </a:r>
            <a:r>
              <a:rPr lang="en" sz="2133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 </a:t>
            </a:r>
            <a:r>
              <a:rPr lang="en" sz="2133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Raychelle</a:t>
            </a:r>
            <a:r>
              <a:rPr lang="en" sz="2133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Daniel &amp; Indigenous Liaison</a:t>
            </a:r>
            <a:endParaRPr sz="2400" dirty="0"/>
          </a:p>
          <a:p>
            <a:pPr>
              <a:buClr>
                <a:srgbClr val="000000"/>
              </a:buClr>
              <a:buSzPts val="1600"/>
            </a:pPr>
            <a:r>
              <a:rPr lang="en" sz="2133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Hank </a:t>
            </a:r>
            <a:r>
              <a:rPr lang="en" sz="2133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Loescher</a:t>
            </a:r>
            <a:r>
              <a:rPr lang="en" sz="2133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– Design Development Lead</a:t>
            </a:r>
            <a:endParaRPr sz="2400" dirty="0"/>
          </a:p>
          <a:p>
            <a:pPr>
              <a:buClr>
                <a:srgbClr val="000000"/>
              </a:buClr>
              <a:buSzPts val="1600"/>
            </a:pPr>
            <a:r>
              <a:rPr lang="en" sz="2133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 Nguyen – Observing System Design/Simulations Lead</a:t>
            </a:r>
            <a:endParaRPr sz="2400" dirty="0"/>
          </a:p>
          <a:p>
            <a:pPr>
              <a:buClr>
                <a:srgbClr val="000000"/>
              </a:buClr>
              <a:buSzPts val="1600"/>
            </a:pPr>
            <a:r>
              <a:rPr lang="en" sz="2133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Amber </a:t>
            </a:r>
            <a:r>
              <a:rPr lang="en" sz="2133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Budden</a:t>
            </a:r>
            <a:r>
              <a:rPr lang="en" sz="2133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– Information Infrastructure Lead</a:t>
            </a:r>
            <a:endParaRPr sz="2400" dirty="0"/>
          </a:p>
          <a:p>
            <a:pPr>
              <a:buClr>
                <a:srgbClr val="000000"/>
              </a:buClr>
              <a:buSzPts val="1600"/>
            </a:pPr>
            <a:r>
              <a:rPr lang="en" sz="2133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Craig Tweedie, Bill Manley – Polar Observing Assets Working Group</a:t>
            </a:r>
            <a:endParaRPr sz="2400" dirty="0"/>
          </a:p>
          <a:p>
            <a:pPr>
              <a:buClr>
                <a:srgbClr val="000000"/>
              </a:buClr>
              <a:buSzPts val="1600"/>
            </a:pPr>
            <a:r>
              <a:rPr lang="en" sz="2133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Peter </a:t>
            </a:r>
            <a:r>
              <a:rPr lang="en" sz="2133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Pulsifer</a:t>
            </a:r>
            <a:r>
              <a:rPr lang="en" sz="2133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– SAON Arctic Data Committee </a:t>
            </a:r>
            <a:endParaRPr sz="2400" dirty="0"/>
          </a:p>
          <a:p>
            <a:pPr>
              <a:buClr>
                <a:srgbClr val="000000"/>
              </a:buClr>
              <a:buSzPts val="1600"/>
            </a:pPr>
            <a:r>
              <a:rPr lang="en" sz="2133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Sandy Starkweather – US-AON &amp; SAON </a:t>
            </a:r>
            <a:endParaRPr sz="2400" dirty="0"/>
          </a:p>
          <a:p>
            <a:pPr>
              <a:buClr>
                <a:srgbClr val="000000"/>
              </a:buClr>
              <a:buSzPts val="1600"/>
            </a:pPr>
            <a:endParaRPr sz="1333" i="1" dirty="0"/>
          </a:p>
          <a:p>
            <a:pPr>
              <a:buClr>
                <a:srgbClr val="000000"/>
              </a:buClr>
              <a:buSzPts val="1600"/>
            </a:pPr>
            <a:r>
              <a:rPr lang="en" sz="2133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Support:</a:t>
            </a:r>
            <a:endParaRPr sz="2400" dirty="0"/>
          </a:p>
          <a:p>
            <a:pPr>
              <a:buClr>
                <a:srgbClr val="000000"/>
              </a:buClr>
              <a:buSzPts val="1600"/>
            </a:pPr>
            <a:r>
              <a:rPr lang="en" sz="2133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NSF, Arctic Observing Networks Program • NOAA Global Ocean Monitoring &amp; Observing Program</a:t>
            </a:r>
            <a:r>
              <a:rPr lang="en" sz="2133" dirty="0">
                <a:solidFill>
                  <a:schemeClr val="dk1"/>
                </a:solidFill>
              </a:rPr>
              <a:t> • </a:t>
            </a:r>
            <a:r>
              <a:rPr lang="en" sz="2133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Pew Charitable Trusts • International partners: AINA, NIPR, AWI &amp; others</a:t>
            </a:r>
            <a:endParaRPr sz="2400" dirty="0"/>
          </a:p>
          <a:p>
            <a:pPr>
              <a:buClr>
                <a:srgbClr val="000000"/>
              </a:buClr>
              <a:buSzPts val="1600"/>
            </a:pPr>
            <a:r>
              <a:rPr lang="en" sz="2133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400" dirty="0"/>
          </a:p>
          <a:p>
            <a:pPr>
              <a:spcBef>
                <a:spcPts val="1333"/>
              </a:spcBef>
              <a:spcAft>
                <a:spcPts val="1333"/>
              </a:spcAft>
              <a:buClr>
                <a:srgbClr val="000000"/>
              </a:buClr>
              <a:buSzPts val="1600"/>
            </a:pPr>
            <a:endParaRPr sz="2133" dirty="0">
              <a:solidFill>
                <a:srgbClr val="11518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86" name="Google Shape;386;p53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5396" y="1396918"/>
            <a:ext cx="1212861" cy="1219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45E878-4C01-F542-BCB6-3527C053906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7894" y="687976"/>
            <a:ext cx="2281491" cy="192814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48F7A7F-FF2C-1543-A243-FC5998AA47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36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368"/>
    </mc:Choice>
    <mc:Fallback xmlns="">
      <p:transition spd="slow" advTm="81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5|66.5|43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9|7|29.4|45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25.4|19.3|50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8|10.3|13.8|51.3|3.4|1|2|0.8|2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5.5|2.3|2.9|2.5|11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3|0.9|29|1.2|41.2|2.1|24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16|6.5|9|28.1|0.8|1.3|0.9|3.1|15.1|5.7|0.9|0.6|3.5|1.6|4.3|0.6|8.4|0.5|0.3|7.2|0.9|5.7|0.3|11.7|1.1|0.7|6.5|0.6|25.7|0.8|0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74803</TotalTime>
  <Words>748</Words>
  <Application>Microsoft Office PowerPoint</Application>
  <PresentationFormat>Widescreen</PresentationFormat>
  <Paragraphs>76</Paragraphs>
  <Slides>12</Slides>
  <Notes>5</Notes>
  <HiddenSlides>0</HiddenSlides>
  <MMClips>12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Open Sans</vt:lpstr>
      <vt:lpstr>Raleway</vt:lpstr>
      <vt:lpstr>Office Theme</vt:lpstr>
      <vt:lpstr>SAON-ROADS:  Governance-informed Planning for Polar Observing and  Data Systems PICES - 2021 October 19, 2021</vt:lpstr>
      <vt:lpstr>PowerPoint Presentation</vt:lpstr>
      <vt:lpstr>Why do we need SAON-ROADS?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Research Networking Activity (RNA)  Coordinated Observations of Arctic Change (Arctic CoObs)</vt:lpstr>
      <vt:lpstr>PowerPoint Presentation</vt:lpstr>
      <vt:lpstr>PowerPoint Presentation</vt:lpstr>
      <vt:lpstr>Governance-informed Obs/Data  Planning Needs of Relevance to PICES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Sandra Starkweather</dc:creator>
  <cp:lastModifiedBy>Julia Yazvenko</cp:lastModifiedBy>
  <cp:revision>237</cp:revision>
  <dcterms:created xsi:type="dcterms:W3CDTF">2020-03-12T20:09:24Z</dcterms:created>
  <dcterms:modified xsi:type="dcterms:W3CDTF">2021-10-13T21:45:13Z</dcterms:modified>
</cp:coreProperties>
</file>